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Lst>
  <p:notesMasterIdLst>
    <p:notesMasterId r:id="rId6"/>
  </p:notesMasterIdLst>
  <p:sldIdLst>
    <p:sldId id="432" r:id="rId5"/>
    <p:sldId id="345" r:id="rId7"/>
    <p:sldId id="435" r:id="rId8"/>
    <p:sldId id="347" r:id="rId9"/>
    <p:sldId id="348" r:id="rId10"/>
    <p:sldId id="350" r:id="rId11"/>
    <p:sldId id="349" r:id="rId12"/>
    <p:sldId id="346" r:id="rId13"/>
    <p:sldId id="412" r:id="rId14"/>
    <p:sldId id="351" r:id="rId15"/>
    <p:sldId id="365" r:id="rId16"/>
    <p:sldId id="366" r:id="rId17"/>
    <p:sldId id="367" r:id="rId18"/>
    <p:sldId id="368" r:id="rId19"/>
    <p:sldId id="369" r:id="rId20"/>
    <p:sldId id="370" r:id="rId21"/>
    <p:sldId id="371" r:id="rId22"/>
    <p:sldId id="352" r:id="rId23"/>
    <p:sldId id="353" r:id="rId24"/>
    <p:sldId id="421" r:id="rId25"/>
    <p:sldId id="6727" r:id="rId26"/>
    <p:sldId id="6728" r:id="rId27"/>
    <p:sldId id="419" r:id="rId28"/>
    <p:sldId id="355" r:id="rId29"/>
    <p:sldId id="356" r:id="rId30"/>
    <p:sldId id="6732" r:id="rId31"/>
    <p:sldId id="6733" r:id="rId32"/>
    <p:sldId id="357" r:id="rId33"/>
    <p:sldId id="358" r:id="rId34"/>
    <p:sldId id="359" r:id="rId35"/>
    <p:sldId id="360" r:id="rId36"/>
    <p:sldId id="361" r:id="rId37"/>
    <p:sldId id="362" r:id="rId38"/>
    <p:sldId id="363" r:id="rId39"/>
    <p:sldId id="437" r:id="rId40"/>
    <p:sldId id="373" r:id="rId41"/>
    <p:sldId id="377" r:id="rId42"/>
    <p:sldId id="378" r:id="rId43"/>
    <p:sldId id="379" r:id="rId44"/>
    <p:sldId id="380" r:id="rId45"/>
    <p:sldId id="381" r:id="rId46"/>
    <p:sldId id="382" r:id="rId47"/>
    <p:sldId id="383" r:id="rId48"/>
    <p:sldId id="376" r:id="rId49"/>
    <p:sldId id="6729" r:id="rId50"/>
    <p:sldId id="385" r:id="rId51"/>
    <p:sldId id="438" r:id="rId52"/>
    <p:sldId id="386" r:id="rId53"/>
    <p:sldId id="6697" r:id="rId54"/>
    <p:sldId id="387" r:id="rId55"/>
    <p:sldId id="388" r:id="rId56"/>
    <p:sldId id="390" r:id="rId57"/>
    <p:sldId id="6734" r:id="rId58"/>
    <p:sldId id="6735" r:id="rId59"/>
    <p:sldId id="6736" r:id="rId60"/>
    <p:sldId id="389" r:id="rId61"/>
    <p:sldId id="391" r:id="rId62"/>
    <p:sldId id="439" r:id="rId63"/>
    <p:sldId id="440" r:id="rId64"/>
    <p:sldId id="6737" r:id="rId65"/>
    <p:sldId id="6739" r:id="rId66"/>
    <p:sldId id="6740" r:id="rId67"/>
    <p:sldId id="395" r:id="rId68"/>
    <p:sldId id="393" r:id="rId69"/>
    <p:sldId id="441" r:id="rId70"/>
    <p:sldId id="6742" r:id="rId71"/>
    <p:sldId id="6743" r:id="rId72"/>
    <p:sldId id="6741" r:id="rId73"/>
    <p:sldId id="392" r:id="rId74"/>
    <p:sldId id="394" r:id="rId75"/>
    <p:sldId id="442" r:id="rId76"/>
    <p:sldId id="397" r:id="rId77"/>
    <p:sldId id="443" r:id="rId78"/>
    <p:sldId id="398" r:id="rId79"/>
    <p:sldId id="444" r:id="rId80"/>
    <p:sldId id="6755" r:id="rId81"/>
    <p:sldId id="6730" r:id="rId82"/>
    <p:sldId id="6744" r:id="rId83"/>
    <p:sldId id="6745" r:id="rId84"/>
    <p:sldId id="6746" r:id="rId85"/>
    <p:sldId id="400" r:id="rId86"/>
    <p:sldId id="402" r:id="rId87"/>
    <p:sldId id="401" r:id="rId88"/>
    <p:sldId id="403" r:id="rId89"/>
    <p:sldId id="404" r:id="rId90"/>
    <p:sldId id="405" r:id="rId91"/>
    <p:sldId id="406" r:id="rId92"/>
    <p:sldId id="407" r:id="rId93"/>
    <p:sldId id="414" r:id="rId94"/>
    <p:sldId id="408" r:id="rId95"/>
    <p:sldId id="446" r:id="rId96"/>
    <p:sldId id="409" r:id="rId97"/>
    <p:sldId id="433" r:id="rId98"/>
    <p:sldId id="6747" r:id="rId99"/>
    <p:sldId id="6749" r:id="rId100"/>
    <p:sldId id="6748" r:id="rId101"/>
    <p:sldId id="6750" r:id="rId102"/>
    <p:sldId id="6751" r:id="rId103"/>
    <p:sldId id="6752" r:id="rId104"/>
    <p:sldId id="6753" r:id="rId105"/>
    <p:sldId id="410" r:id="rId106"/>
    <p:sldId id="411" r:id="rId107"/>
    <p:sldId id="6754" r:id="rId108"/>
    <p:sldId id="425" r:id="rId109"/>
    <p:sldId id="333" r:id="rId110"/>
    <p:sldId id="427" r:id="rId111"/>
    <p:sldId id="428" r:id="rId11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31" autoAdjust="0"/>
    <p:restoredTop sz="89414" autoAdjust="0"/>
  </p:normalViewPr>
  <p:slideViewPr>
    <p:cSldViewPr>
      <p:cViewPr varScale="1">
        <p:scale>
          <a:sx n="109" d="100"/>
          <a:sy n="109" d="100"/>
        </p:scale>
        <p:origin x="184" y="3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slide" Target="slides/slide94.xml"/><Relationship Id="rId98" Type="http://schemas.openxmlformats.org/officeDocument/2006/relationships/slide" Target="slides/slide93.xml"/><Relationship Id="rId97" Type="http://schemas.openxmlformats.org/officeDocument/2006/relationships/slide" Target="slides/slide92.xml"/><Relationship Id="rId96" Type="http://schemas.openxmlformats.org/officeDocument/2006/relationships/slide" Target="slides/slide91.xml"/><Relationship Id="rId95" Type="http://schemas.openxmlformats.org/officeDocument/2006/relationships/slide" Target="slides/slide90.xml"/><Relationship Id="rId94" Type="http://schemas.openxmlformats.org/officeDocument/2006/relationships/slide" Target="slides/slide89.xml"/><Relationship Id="rId93" Type="http://schemas.openxmlformats.org/officeDocument/2006/relationships/slide" Target="slides/slide88.xml"/><Relationship Id="rId92" Type="http://schemas.openxmlformats.org/officeDocument/2006/relationships/slide" Target="slides/slide87.xml"/><Relationship Id="rId91" Type="http://schemas.openxmlformats.org/officeDocument/2006/relationships/slide" Target="slides/slide86.xml"/><Relationship Id="rId90" Type="http://schemas.openxmlformats.org/officeDocument/2006/relationships/slide" Target="slides/slide85.xml"/><Relationship Id="rId9" Type="http://schemas.openxmlformats.org/officeDocument/2006/relationships/slide" Target="slides/slide4.xml"/><Relationship Id="rId89" Type="http://schemas.openxmlformats.org/officeDocument/2006/relationships/slide" Target="slides/slide84.xml"/><Relationship Id="rId88" Type="http://schemas.openxmlformats.org/officeDocument/2006/relationships/slide" Target="slides/slide83.xml"/><Relationship Id="rId87" Type="http://schemas.openxmlformats.org/officeDocument/2006/relationships/slide" Target="slides/slide82.xml"/><Relationship Id="rId86" Type="http://schemas.openxmlformats.org/officeDocument/2006/relationships/slide" Target="slides/slide81.xml"/><Relationship Id="rId85" Type="http://schemas.openxmlformats.org/officeDocument/2006/relationships/slide" Target="slides/slide80.xml"/><Relationship Id="rId84" Type="http://schemas.openxmlformats.org/officeDocument/2006/relationships/slide" Target="slides/slide79.xml"/><Relationship Id="rId83" Type="http://schemas.openxmlformats.org/officeDocument/2006/relationships/slide" Target="slides/slide78.xml"/><Relationship Id="rId82" Type="http://schemas.openxmlformats.org/officeDocument/2006/relationships/slide" Target="slides/slide77.xml"/><Relationship Id="rId81" Type="http://schemas.openxmlformats.org/officeDocument/2006/relationships/slide" Target="slides/slide76.xml"/><Relationship Id="rId80" Type="http://schemas.openxmlformats.org/officeDocument/2006/relationships/slide" Target="slides/slide75.xml"/><Relationship Id="rId8" Type="http://schemas.openxmlformats.org/officeDocument/2006/relationships/slide" Target="slides/slide3.xml"/><Relationship Id="rId79" Type="http://schemas.openxmlformats.org/officeDocument/2006/relationships/slide" Target="slides/slide74.xml"/><Relationship Id="rId78" Type="http://schemas.openxmlformats.org/officeDocument/2006/relationships/slide" Target="slides/slide73.xml"/><Relationship Id="rId77" Type="http://schemas.openxmlformats.org/officeDocument/2006/relationships/slide" Target="slides/slide72.xml"/><Relationship Id="rId76" Type="http://schemas.openxmlformats.org/officeDocument/2006/relationships/slide" Target="slides/slide71.xml"/><Relationship Id="rId75" Type="http://schemas.openxmlformats.org/officeDocument/2006/relationships/slide" Target="slides/slide70.xml"/><Relationship Id="rId74" Type="http://schemas.openxmlformats.org/officeDocument/2006/relationships/slide" Target="slides/slide69.xml"/><Relationship Id="rId73" Type="http://schemas.openxmlformats.org/officeDocument/2006/relationships/slide" Target="slides/slide68.xml"/><Relationship Id="rId72" Type="http://schemas.openxmlformats.org/officeDocument/2006/relationships/slide" Target="slides/slide67.xml"/><Relationship Id="rId71" Type="http://schemas.openxmlformats.org/officeDocument/2006/relationships/slide" Target="slides/slide66.xml"/><Relationship Id="rId70" Type="http://schemas.openxmlformats.org/officeDocument/2006/relationships/slide" Target="slides/slide65.xml"/><Relationship Id="rId7" Type="http://schemas.openxmlformats.org/officeDocument/2006/relationships/slide" Target="slides/slide2.xml"/><Relationship Id="rId69" Type="http://schemas.openxmlformats.org/officeDocument/2006/relationships/slide" Target="slides/slide64.xml"/><Relationship Id="rId68" Type="http://schemas.openxmlformats.org/officeDocument/2006/relationships/slide" Target="slides/slide63.xml"/><Relationship Id="rId67" Type="http://schemas.openxmlformats.org/officeDocument/2006/relationships/slide" Target="slides/slide62.xml"/><Relationship Id="rId66" Type="http://schemas.openxmlformats.org/officeDocument/2006/relationships/slide" Target="slides/slide61.xml"/><Relationship Id="rId65" Type="http://schemas.openxmlformats.org/officeDocument/2006/relationships/slide" Target="slides/slide60.xml"/><Relationship Id="rId64" Type="http://schemas.openxmlformats.org/officeDocument/2006/relationships/slide" Target="slides/slide59.xml"/><Relationship Id="rId63" Type="http://schemas.openxmlformats.org/officeDocument/2006/relationships/slide" Target="slides/slide58.xml"/><Relationship Id="rId62" Type="http://schemas.openxmlformats.org/officeDocument/2006/relationships/slide" Target="slides/slide57.xml"/><Relationship Id="rId61" Type="http://schemas.openxmlformats.org/officeDocument/2006/relationships/slide" Target="slides/slide56.xml"/><Relationship Id="rId60" Type="http://schemas.openxmlformats.org/officeDocument/2006/relationships/slide" Target="slides/slide55.xml"/><Relationship Id="rId6" Type="http://schemas.openxmlformats.org/officeDocument/2006/relationships/notesMaster" Target="notesMasters/notesMaster1.xml"/><Relationship Id="rId59" Type="http://schemas.openxmlformats.org/officeDocument/2006/relationships/slide" Target="slides/slide54.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6" Type="http://schemas.openxmlformats.org/officeDocument/2006/relationships/commentAuthors" Target="commentAuthors.xml"/><Relationship Id="rId115" Type="http://schemas.openxmlformats.org/officeDocument/2006/relationships/tableStyles" Target="tableStyles.xml"/><Relationship Id="rId114" Type="http://schemas.openxmlformats.org/officeDocument/2006/relationships/viewProps" Target="viewProps.xml"/><Relationship Id="rId113" Type="http://schemas.openxmlformats.org/officeDocument/2006/relationships/presProps" Target="presProps.xml"/><Relationship Id="rId112" Type="http://schemas.openxmlformats.org/officeDocument/2006/relationships/slide" Target="slides/slide107.xml"/><Relationship Id="rId111" Type="http://schemas.openxmlformats.org/officeDocument/2006/relationships/slide" Target="slides/slide106.xml"/><Relationship Id="rId110" Type="http://schemas.openxmlformats.org/officeDocument/2006/relationships/slide" Target="slides/slide105.xml"/><Relationship Id="rId11" Type="http://schemas.openxmlformats.org/officeDocument/2006/relationships/slide" Target="slides/slide6.xml"/><Relationship Id="rId109" Type="http://schemas.openxmlformats.org/officeDocument/2006/relationships/slide" Target="slides/slide104.xml"/><Relationship Id="rId108" Type="http://schemas.openxmlformats.org/officeDocument/2006/relationships/slide" Target="slides/slide103.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ea typeface="宋体" panose="02010600030101010101" pitchFamily="2"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vl1pPr>
          </a:lstStyle>
          <a:p>
            <a:fld id="{F35EDEF7-1C9B-4C0C-AB77-68F6D9D024A1}"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quora.com/What-is-the-difference-between-cache-consistency-and-cache-coherence" TargetMode="External"/><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www.youtube.com/watch?v=OLGEtXV4U3I" TargetMode="External"/><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www.youtube.com/watch?v=OLGEtXV4U3I" TargetMode="External"/><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altLang="zh-CN" dirty="0">
                <a:latin typeface="Arial" panose="020B0604020202020204" pitchFamily="34" charset="0"/>
              </a:rPr>
              <a:t>So today, we are going to cover the last topic of this course, multiprocessors</a:t>
            </a:r>
            <a:endParaRPr lang="zh-CN" altLang="en-US" dirty="0">
              <a:latin typeface="Arial" panose="020B0604020202020204" pitchFamily="34" charset="0"/>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p:cNvSpPr>
            <a:spLocks noGrp="1" noRot="1" noChangeAspect="1" noChangeArrowheads="1" noTextEdit="1"/>
          </p:cNvSpPr>
          <p:nvPr>
            <p:ph type="sldImg"/>
          </p:nvPr>
        </p:nvSpPr>
        <p:spPr/>
      </p:sp>
      <p:sp>
        <p:nvSpPr>
          <p:cNvPr id="3379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According to how the memory is shared and how processors interconnect with each other, multiprocessor architecture can be classified into two classes.</a:t>
            </a:r>
            <a:endParaRPr lang="en-US" altLang="zh-CN">
              <a:latin typeface="Arial" panose="020B0604020202020204" pitchFamily="34" charset="0"/>
            </a:endParaRPr>
          </a:p>
          <a:p>
            <a:r>
              <a:rPr lang="en-US" altLang="zh-CN">
                <a:latin typeface="Arial" panose="020B0604020202020204" pitchFamily="34" charset="0"/>
              </a:rPr>
              <a:t>Centralized shared-memory multiprocessors and distributed shared memory multiprocessors.</a:t>
            </a:r>
            <a:endParaRPr lang="zh-CN" altLang="en-US">
              <a:latin typeface="Arial" panose="020B0604020202020204" pitchFamily="34" charset="0"/>
            </a:endParaRPr>
          </a:p>
        </p:txBody>
      </p:sp>
      <p:sp>
        <p:nvSpPr>
          <p:cNvPr id="3379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6DAD3BCF-FA93-0446-B770-A60F372F98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幻灯片图像占位符 1"/>
          <p:cNvSpPr>
            <a:spLocks noGrp="1" noRot="1" noChangeAspect="1" noChangeArrowheads="1" noTextEdit="1"/>
          </p:cNvSpPr>
          <p:nvPr>
            <p:ph type="sldImg"/>
          </p:nvPr>
        </p:nvSpPr>
        <p:spPr/>
      </p:sp>
      <p:sp>
        <p:nvSpPr>
          <p:cNvPr id="3584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Centralized shared-memory multiprocessors usually feature eight or fewer cores.</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Each processor has its own cache.</a:t>
            </a:r>
            <a:endParaRPr lang="en-US" altLang="zh-CN" dirty="0">
              <a:latin typeface="Arial" panose="020B0604020202020204" pitchFamily="34" charset="0"/>
            </a:endParaRPr>
          </a:p>
          <a:p>
            <a:endParaRPr lang="en-US" altLang="zh-CN" dirty="0">
              <a:latin typeface="Arial" panose="020B0604020202020204" pitchFamily="34" charset="0"/>
            </a:endParaRP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5.1 Basic structure of a centralized shared-memory multiprocessor based on a multicore chip. Multiple processor-cache subsystems share the same physical mem- </a:t>
            </a:r>
            <a:r>
              <a:rPr lang="en-US" sz="1200" kern="1200" dirty="0" err="1">
                <a:solidFill>
                  <a:schemeClr val="tx1"/>
                </a:solidFill>
                <a:effectLst/>
                <a:latin typeface="Arial" panose="020B0604020202020204" pitchFamily="34" charset="0"/>
                <a:ea typeface="宋体" panose="02010600030101010101" pitchFamily="2" charset="-122"/>
                <a:cs typeface="+mn-cs"/>
              </a:rPr>
              <a:t>ory</a:t>
            </a:r>
            <a:r>
              <a:rPr lang="en-US" sz="1200" kern="1200" dirty="0">
                <a:solidFill>
                  <a:schemeClr val="tx1"/>
                </a:solidFill>
                <a:effectLst/>
                <a:latin typeface="Arial" panose="020B0604020202020204" pitchFamily="34" charset="0"/>
                <a:ea typeface="宋体" panose="02010600030101010101" pitchFamily="2" charset="-122"/>
                <a:cs typeface="+mn-cs"/>
              </a:rPr>
              <a:t>, typically with one level of shared cache on the multicore, and one or more levels of private per-core cache. The key architectural property is the uniform access time to all of the memory from all of the processors. In a multichip design, an interconnection net- work links the processors and the memory, which may be one or more banks. In a single- chip multicore, the interconnection network is simply the memory bus. </a:t>
            </a:r>
            <a:endParaRPr lang="en-US" dirty="0"/>
          </a:p>
          <a:p>
            <a:endParaRPr lang="zh-CN" altLang="en-US" dirty="0">
              <a:latin typeface="Arial" panose="020B0604020202020204" pitchFamily="34" charset="0"/>
            </a:endParaRPr>
          </a:p>
        </p:txBody>
      </p:sp>
      <p:sp>
        <p:nvSpPr>
          <p:cNvPr id="3584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F2285C1-C602-5446-813B-82F4E268E01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幻灯片图像占位符 1"/>
          <p:cNvSpPr>
            <a:spLocks noGrp="1" noRot="1" noChangeAspect="1" noChangeArrowheads="1" noTextEdit="1"/>
          </p:cNvSpPr>
          <p:nvPr>
            <p:ph type="sldImg"/>
          </p:nvPr>
        </p:nvSpPr>
        <p:spPr/>
      </p:sp>
      <p:sp>
        <p:nvSpPr>
          <p:cNvPr id="37890"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processors share a single centralized memory, to which all processors have equal access</a:t>
            </a:r>
            <a:endParaRPr lang="zh-CN" altLang="en-US">
              <a:latin typeface="Arial" panose="020B0604020202020204" pitchFamily="34" charset="0"/>
            </a:endParaRPr>
          </a:p>
        </p:txBody>
      </p:sp>
      <p:sp>
        <p:nvSpPr>
          <p:cNvPr id="37891"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538E7E2-E44E-CB49-B396-575F71E3372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p:cNvSpPr>
            <a:spLocks noGrp="1" noRot="1" noChangeAspect="1" noChangeArrowheads="1" noTextEdit="1"/>
          </p:cNvSpPr>
          <p:nvPr>
            <p:ph type="sldImg"/>
          </p:nvPr>
        </p:nvSpPr>
        <p:spPr/>
      </p:sp>
      <p:sp>
        <p:nvSpPr>
          <p:cNvPr id="3993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processors have uniform latency from memory</a:t>
            </a:r>
            <a:endParaRPr lang="en-US" altLang="zh-CN">
              <a:latin typeface="Arial" panose="020B0604020202020204" pitchFamily="34" charset="0"/>
            </a:endParaRPr>
          </a:p>
          <a:p>
            <a:r>
              <a:rPr lang="en-US" altLang="zh-CN">
                <a:latin typeface="Arial" panose="020B0604020202020204" pitchFamily="34" charset="0"/>
              </a:rPr>
              <a:t>So centralized shared-memory multiprocessors are also called uniform memory access multiprocessors.</a:t>
            </a:r>
            <a:endParaRPr lang="zh-CN" altLang="en-US">
              <a:latin typeface="Arial" panose="020B0604020202020204" pitchFamily="34" charset="0"/>
            </a:endParaRPr>
          </a:p>
        </p:txBody>
      </p:sp>
      <p:sp>
        <p:nvSpPr>
          <p:cNvPr id="3993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96AF78F-72E0-D440-BC28-0B5FF2D47B9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p:cNvSpPr>
            <a:spLocks noGrp="1" noRot="1" noChangeAspect="1" noChangeArrowheads="1" noTextEdit="1"/>
          </p:cNvSpPr>
          <p:nvPr>
            <p:ph type="sldImg"/>
          </p:nvPr>
        </p:nvSpPr>
        <p:spPr/>
      </p:sp>
      <p:sp>
        <p:nvSpPr>
          <p:cNvPr id="4198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In contrast, distributed shared memory multiprocessors support more processors and each is attached with a physically distributed memory.</a:t>
            </a:r>
            <a:endParaRPr lang="en-US" altLang="zh-CN" dirty="0">
              <a:latin typeface="Arial" panose="020B0604020202020204" pitchFamily="34" charset="0"/>
            </a:endParaRP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5.2 The basic architecture of a distributed-memory multiprocessor in 2017 typically consists of a multi- core multiprocessor chip with memory and possibly I/O attached and an interface to an interconnection network that connects all the nodes. Each processor core shares the entire memory, although the access time to the local memory attached to the core’s chip will be much faster than the access time to remote memories.</a:t>
            </a:r>
            <a:endParaRPr lang="en-US" dirty="0"/>
          </a:p>
        </p:txBody>
      </p:sp>
      <p:sp>
        <p:nvSpPr>
          <p:cNvPr id="4198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5FC2880A-A851-F143-AC55-C70CC7F5C95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noChangeArrowheads="1" noTextEdit="1"/>
          </p:cNvSpPr>
          <p:nvPr>
            <p:ph type="sldImg"/>
          </p:nvPr>
        </p:nvSpPr>
        <p:spPr/>
      </p:sp>
      <p:sp>
        <p:nvSpPr>
          <p:cNvPr id="4403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Distributing memory among multiple cores increases bandwidth (as more memory accesses can be executed at the same time)</a:t>
            </a:r>
            <a:r>
              <a:rPr lang="zh-CN" altLang="en-US">
                <a:latin typeface="Arial" panose="020B0604020202020204" pitchFamily="34" charset="0"/>
              </a:rPr>
              <a:t> </a:t>
            </a:r>
            <a:r>
              <a:rPr lang="en-US" altLang="zh-CN">
                <a:latin typeface="Arial" panose="020B0604020202020204" pitchFamily="34" charset="0"/>
              </a:rPr>
              <a:t>and reduces local-memory latency.</a:t>
            </a:r>
            <a:endParaRPr lang="zh-CN" altLang="en-US">
              <a:latin typeface="Arial" panose="020B0604020202020204" pitchFamily="34" charset="0"/>
            </a:endParaRPr>
          </a:p>
        </p:txBody>
      </p:sp>
      <p:sp>
        <p:nvSpPr>
          <p:cNvPr id="4403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817C489-70F4-4041-89F6-8963AF31D91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幻灯片图像占位符 1"/>
          <p:cNvSpPr>
            <a:spLocks noGrp="1" noRot="1" noChangeAspect="1" noChangeArrowheads="1" noTextEdit="1"/>
          </p:cNvSpPr>
          <p:nvPr>
            <p:ph type="sldImg"/>
          </p:nvPr>
        </p:nvSpPr>
        <p:spPr/>
      </p:sp>
      <p:sp>
        <p:nvSpPr>
          <p:cNvPr id="4608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Clearly, access time varies with data location; fetching data from local memory should be faster than fetching data from distant memory.</a:t>
            </a:r>
            <a:endParaRPr lang="en-US" altLang="zh-CN">
              <a:latin typeface="Arial" panose="020B0604020202020204" pitchFamily="34" charset="0"/>
            </a:endParaRPr>
          </a:p>
          <a:p>
            <a:r>
              <a:rPr lang="en-US" altLang="zh-CN">
                <a:latin typeface="Arial" panose="020B0604020202020204" pitchFamily="34" charset="0"/>
              </a:rPr>
              <a:t>So distributed shared-memory multiprocessors are also called Nnnuniform memory access multiprocessors</a:t>
            </a:r>
            <a:endParaRPr lang="zh-CN" altLang="en-US">
              <a:latin typeface="Arial" panose="020B0604020202020204" pitchFamily="34" charset="0"/>
            </a:endParaRPr>
          </a:p>
        </p:txBody>
      </p:sp>
      <p:sp>
        <p:nvSpPr>
          <p:cNvPr id="4608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A03EF3C-004F-2445-8720-1F8DEF40633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幻灯片图像占位符 1"/>
          <p:cNvSpPr>
            <a:spLocks noGrp="1" noRot="1" noChangeAspect="1" noChangeArrowheads="1" noTextEdit="1"/>
          </p:cNvSpPr>
          <p:nvPr>
            <p:ph type="sldImg"/>
          </p:nvPr>
        </p:nvSpPr>
        <p:spPr/>
      </p:sp>
      <p:sp>
        <p:nvSpPr>
          <p:cNvPr id="48130"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But in comparison with centralized shared memory multiprocessors, distributed version requires more complex designs to handle inter-processor communication and distributed memory.</a:t>
            </a:r>
            <a:endParaRPr lang="zh-CN" altLang="en-US">
              <a:latin typeface="Arial" panose="020B0604020202020204" pitchFamily="34" charset="0"/>
            </a:endParaRPr>
          </a:p>
        </p:txBody>
      </p:sp>
      <p:sp>
        <p:nvSpPr>
          <p:cNvPr id="48131"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99BE60F6-919F-EF45-875A-52D1DBD75C9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幻灯片图像占位符 1"/>
          <p:cNvSpPr>
            <a:spLocks noGrp="1" noRot="1" noChangeAspect="1" noChangeArrowheads="1" noTextEdit="1"/>
          </p:cNvSpPr>
          <p:nvPr>
            <p:ph type="sldImg"/>
          </p:nvPr>
        </p:nvSpPr>
        <p:spPr/>
      </p:sp>
      <p:sp>
        <p:nvSpPr>
          <p:cNvPr id="5017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Given these muti-processor architectures, what are the challenges for making the most parallelism out of them?</a:t>
            </a:r>
            <a:endParaRPr lang="en-US" altLang="zh-CN">
              <a:latin typeface="Arial" panose="020B0604020202020204" pitchFamily="34" charset="0"/>
            </a:endParaRPr>
          </a:p>
          <a:p>
            <a:r>
              <a:rPr lang="en-US" altLang="zh-CN">
                <a:latin typeface="Arial" panose="020B0604020202020204" pitchFamily="34" charset="0"/>
              </a:rPr>
              <a:t>In particular, limited parallelism within programs and relatively high communication cost of remote access would be the key challenges. </a:t>
            </a:r>
            <a:endParaRPr lang="zh-CN" altLang="en-US">
              <a:latin typeface="Arial" panose="020B0604020202020204" pitchFamily="34" charset="0"/>
            </a:endParaRPr>
          </a:p>
        </p:txBody>
      </p:sp>
      <p:sp>
        <p:nvSpPr>
          <p:cNvPr id="5017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7A6C897-06CE-DF43-8FAE-C3ADBEEE7DD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幻灯片图像占位符 1"/>
          <p:cNvSpPr>
            <a:spLocks noGrp="1" noRot="1" noChangeAspect="1" noChangeArrowheads="1" noTextEdit="1"/>
          </p:cNvSpPr>
          <p:nvPr>
            <p:ph type="sldImg"/>
          </p:nvPr>
        </p:nvSpPr>
        <p:spPr/>
      </p:sp>
      <p:sp>
        <p:nvSpPr>
          <p:cNvPr id="5222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endParaRPr lang="en-US" altLang="zh-CN">
              <a:latin typeface="Arial" panose="020B0604020202020204" pitchFamily="34" charset="0"/>
            </a:endParaRP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222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73CFD65-064B-DC4A-849F-89684FD79BE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p:cNvSpPr>
            <a:spLocks noGrp="1" noRot="1" noChangeAspect="1" noChangeArrowheads="1" noTextEdit="1"/>
          </p:cNvSpPr>
          <p:nvPr>
            <p:ph type="sldImg"/>
          </p:nvPr>
        </p:nvSpPr>
        <p:spPr/>
      </p:sp>
      <p:sp>
        <p:nvSpPr>
          <p:cNvPr id="17410"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All our previous discussions are based on a single processor, </a:t>
            </a:r>
            <a:endParaRPr lang="en-US" altLang="zh-CN">
              <a:latin typeface="Arial" panose="020B0604020202020204" pitchFamily="34" charset="0"/>
            </a:endParaRPr>
          </a:p>
          <a:p>
            <a:pPr eaLnBrk="1" hangingPunct="1"/>
            <a:r>
              <a:rPr lang="en-US" altLang="zh-CN">
                <a:latin typeface="Arial" panose="020B0604020202020204" pitchFamily="34" charset="0"/>
              </a:rPr>
              <a:t>where when we consider about exploring parallelism to speed up computer execution, </a:t>
            </a:r>
            <a:endParaRPr lang="en-US" altLang="zh-CN">
              <a:latin typeface="Arial" panose="020B0604020202020204" pitchFamily="34" charset="0"/>
            </a:endParaRPr>
          </a:p>
          <a:p>
            <a:pPr eaLnBrk="1" hangingPunct="1"/>
            <a:r>
              <a:rPr lang="en-US" altLang="zh-CN">
                <a:latin typeface="Arial" panose="020B0604020202020204" pitchFamily="34" charset="0"/>
              </a:rPr>
              <a:t>we pipeline a series of instructions. </a:t>
            </a:r>
            <a:endParaRPr lang="en-US" altLang="zh-CN">
              <a:latin typeface="Arial" panose="020B0604020202020204" pitchFamily="34" charset="0"/>
            </a:endParaRPr>
          </a:p>
          <a:p>
            <a:pPr eaLnBrk="1" hangingPunct="1"/>
            <a:r>
              <a:rPr lang="en-US" altLang="zh-CN">
                <a:latin typeface="Arial" panose="020B0604020202020204" pitchFamily="34" charset="0"/>
              </a:rPr>
              <a:t>But by multiprocessor, we can propel parallelism from instruction level to thread level.</a:t>
            </a:r>
            <a:endParaRPr lang="zh-CN" altLang="en-US">
              <a:latin typeface="Arial" panose="020B0604020202020204" pitchFamily="34" charset="0"/>
            </a:endParaRPr>
          </a:p>
        </p:txBody>
      </p:sp>
      <p:sp>
        <p:nvSpPr>
          <p:cNvPr id="17411"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EC52268E-728B-DE4F-8D50-AABBBEE7D00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幻灯片图像占位符 1"/>
          <p:cNvSpPr>
            <a:spLocks noGrp="1" noRot="1" noChangeAspect="1" noChangeArrowheads="1" noTextEdit="1"/>
          </p:cNvSpPr>
          <p:nvPr>
            <p:ph type="sldImg"/>
          </p:nvPr>
        </p:nvSpPr>
        <p:spPr/>
      </p:sp>
      <p:sp>
        <p:nvSpPr>
          <p:cNvPr id="5427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endParaRPr lang="en-US" altLang="zh-CN">
              <a:latin typeface="Arial" panose="020B0604020202020204" pitchFamily="34" charset="0"/>
            </a:endParaRP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427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72D24D18-F33B-5848-A12D-A317A645DD2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幻灯片图像占位符 1"/>
          <p:cNvSpPr>
            <a:spLocks noGrp="1" noRot="1" noChangeAspect="1" noChangeArrowheads="1" noTextEdit="1"/>
          </p:cNvSpPr>
          <p:nvPr>
            <p:ph type="sldImg"/>
          </p:nvPr>
        </p:nvSpPr>
        <p:spPr/>
      </p:sp>
      <p:sp>
        <p:nvSpPr>
          <p:cNvPr id="563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endParaRPr lang="en-US" altLang="zh-CN">
              <a:latin typeface="Arial" panose="020B0604020202020204" pitchFamily="34" charset="0"/>
            </a:endParaRP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632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8F395061-8CCF-D24E-988F-329AA91916F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For simplicity in this example, assume that the program operates in only two modes: parallel with all processors fully used, which is the enhanced mode, or serial with only one processor in use. With this simplification, the speedup in enhanced mode is simply the number of processors, whereas the fraction of enhanced mode is the time spent in parallel mode.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Thus, to achieve a speedup of 80 with 100 processors, only 0.25% of the original computation can be sequential! Of course, to achieve linear speedup (speedup of n with n processors), the entire program must usually be parallel with no serial portions. In practice, programs do not just operate in fully parallel or sequential mode, but often use less than the full complement of the processors when running in parallel mode. Amdahl’s Law can be used to analyze applications with varying amounts of speedup, as the next example shows.</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ChangeArrowheads="1" noTextEdit="1"/>
          </p:cNvSpPr>
          <p:nvPr>
            <p:ph type="sldImg"/>
          </p:nvPr>
        </p:nvSpPr>
        <p:spPr/>
      </p:sp>
      <p:sp>
        <p:nvSpPr>
          <p:cNvPr id="62466"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Based on previous example, an observation</a:t>
            </a:r>
            <a:endParaRPr lang="en-US" altLang="en-US">
              <a:latin typeface="Arial" panose="020B0604020202020204" pitchFamily="34" charset="0"/>
            </a:endParaRPr>
          </a:p>
        </p:txBody>
      </p:sp>
      <p:sp>
        <p:nvSpPr>
          <p:cNvPr id="62467"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DF0BA36-51FA-8346-B958-ED667DF4F2B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幻灯片图像占位符 1"/>
          <p:cNvSpPr>
            <a:spLocks noGrp="1" noRot="1" noChangeAspect="1" noChangeArrowheads="1" noTextEdit="1"/>
          </p:cNvSpPr>
          <p:nvPr>
            <p:ph type="sldImg"/>
          </p:nvPr>
        </p:nvSpPr>
        <p:spPr/>
      </p:sp>
      <p:sp>
        <p:nvSpPr>
          <p:cNvPr id="7065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Now, more details about centralized shared-memory architecture.</a:t>
            </a:r>
            <a:endParaRPr lang="zh-CN" altLang="en-US">
              <a:latin typeface="Arial" panose="020B0604020202020204" pitchFamily="34" charset="0"/>
            </a:endParaRPr>
          </a:p>
        </p:txBody>
      </p:sp>
      <p:sp>
        <p:nvSpPr>
          <p:cNvPr id="7065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B5E30286-8027-6E4C-84C8-8113D460B6B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幻灯片图像占位符 1"/>
          <p:cNvSpPr>
            <a:spLocks noGrp="1" noRot="1" noChangeAspect="1" noChangeArrowheads="1" noTextEdit="1"/>
          </p:cNvSpPr>
          <p:nvPr>
            <p:ph type="sldImg"/>
          </p:nvPr>
        </p:nvSpPr>
        <p:spPr/>
      </p:sp>
      <p:sp>
        <p:nvSpPr>
          <p:cNvPr id="7270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Between processors and the centralized shared main memory, there are large, multilevel caches to reduce memory bandwidth demands. </a:t>
            </a:r>
            <a:endParaRPr lang="zh-CN" altLang="en-US">
              <a:latin typeface="Arial" panose="020B0604020202020204" pitchFamily="34" charset="0"/>
            </a:endParaRPr>
          </a:p>
        </p:txBody>
      </p:sp>
      <p:sp>
        <p:nvSpPr>
          <p:cNvPr id="7270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A2EB6757-6FC7-444B-AEFB-AB716728416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幻灯片图像占位符 1"/>
          <p:cNvSpPr>
            <a:spLocks noGrp="1" noRot="1" noChangeAspect="1" noChangeArrowheads="1" noTextEdit="1"/>
          </p:cNvSpPr>
          <p:nvPr>
            <p:ph type="sldImg"/>
          </p:nvPr>
        </p:nvSpPr>
        <p:spPr/>
      </p:sp>
      <p:sp>
        <p:nvSpPr>
          <p:cNvPr id="7475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Cached data are either private or shared.</a:t>
            </a:r>
            <a:endParaRPr lang="zh-CN" altLang="en-US">
              <a:latin typeface="Arial" panose="020B0604020202020204" pitchFamily="34" charset="0"/>
            </a:endParaRPr>
          </a:p>
        </p:txBody>
      </p:sp>
      <p:sp>
        <p:nvSpPr>
          <p:cNvPr id="7475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69088370-610D-7F44-9263-325344F8808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幻灯片图像占位符 1"/>
          <p:cNvSpPr>
            <a:spLocks noGrp="1" noRot="1" noChangeAspect="1" noChangeArrowheads="1" noTextEdit="1"/>
          </p:cNvSpPr>
          <p:nvPr>
            <p:ph type="sldImg"/>
          </p:nvPr>
        </p:nvSpPr>
        <p:spPr/>
      </p:sp>
      <p:sp>
        <p:nvSpPr>
          <p:cNvPr id="7680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Private data can be used by only a single processor.</a:t>
            </a:r>
            <a:endParaRPr lang="zh-CN" altLang="en-US">
              <a:latin typeface="Arial" panose="020B0604020202020204" pitchFamily="34" charset="0"/>
            </a:endParaRPr>
          </a:p>
        </p:txBody>
      </p:sp>
      <p:sp>
        <p:nvSpPr>
          <p:cNvPr id="7680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113071F6-133D-074A-8F7E-5269D4A5D41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noTextEdit="1"/>
          </p:cNvSpPr>
          <p:nvPr>
            <p:ph type="sldImg"/>
          </p:nvPr>
        </p:nvSpPr>
        <p:spPr/>
      </p:sp>
      <p:sp>
        <p:nvSpPr>
          <p:cNvPr id="78850"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While shared data can be used by multiple processors,</a:t>
            </a:r>
            <a:endParaRPr lang="en-US" altLang="zh-CN">
              <a:latin typeface="Arial" panose="020B0604020202020204" pitchFamily="34" charset="0"/>
            </a:endParaRPr>
          </a:p>
          <a:p>
            <a:r>
              <a:rPr lang="en-US" altLang="zh-CN">
                <a:latin typeface="Arial" panose="020B0604020202020204" pitchFamily="34" charset="0"/>
              </a:rPr>
              <a:t>Shared data may be replicated in multiple caches to reduce access latency</a:t>
            </a:r>
            <a:endParaRPr lang="zh-CN" altLang="en-US">
              <a:latin typeface="Arial" panose="020B0604020202020204" pitchFamily="34" charset="0"/>
            </a:endParaRPr>
          </a:p>
        </p:txBody>
      </p:sp>
      <p:sp>
        <p:nvSpPr>
          <p:cNvPr id="78851"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AF3646C-208D-5E45-AD63-E846ACBB85F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p:cNvSpPr>
            <a:spLocks noGrp="1" noRot="1" noChangeAspect="1" noChangeArrowheads="1" noTextEdit="1"/>
          </p:cNvSpPr>
          <p:nvPr>
            <p:ph type="sldImg"/>
          </p:nvPr>
        </p:nvSpPr>
        <p:spPr/>
      </p:sp>
      <p:sp>
        <p:nvSpPr>
          <p:cNvPr id="1945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All our previous discussions are based on a single processor, </a:t>
            </a:r>
            <a:endParaRPr lang="en-US" altLang="zh-CN" dirty="0">
              <a:latin typeface="Arial" panose="020B0604020202020204" pitchFamily="34" charset="0"/>
            </a:endParaRPr>
          </a:p>
          <a:p>
            <a:pPr eaLnBrk="1" hangingPunct="1"/>
            <a:r>
              <a:rPr lang="en-US" altLang="zh-CN" dirty="0">
                <a:latin typeface="Arial" panose="020B0604020202020204" pitchFamily="34" charset="0"/>
              </a:rPr>
              <a:t>where when we consider about exploring parallelism to speed up computer execution, </a:t>
            </a:r>
            <a:endParaRPr lang="en-US" altLang="zh-CN" dirty="0">
              <a:latin typeface="Arial" panose="020B0604020202020204" pitchFamily="34" charset="0"/>
            </a:endParaRPr>
          </a:p>
          <a:p>
            <a:pPr eaLnBrk="1" hangingPunct="1"/>
            <a:r>
              <a:rPr lang="en-US" altLang="zh-CN" dirty="0">
                <a:latin typeface="Arial" panose="020B0604020202020204" pitchFamily="34" charset="0"/>
              </a:rPr>
              <a:t>we pipeline a series of instructions. </a:t>
            </a:r>
            <a:endParaRPr lang="en-US" altLang="zh-CN" dirty="0">
              <a:latin typeface="Arial" panose="020B0604020202020204" pitchFamily="34" charset="0"/>
            </a:endParaRPr>
          </a:p>
          <a:p>
            <a:pPr eaLnBrk="1" hangingPunct="1"/>
            <a:r>
              <a:rPr lang="en-US" altLang="zh-CN" dirty="0">
                <a:latin typeface="Arial" panose="020B0604020202020204" pitchFamily="34" charset="0"/>
              </a:rPr>
              <a:t>But by multiprocessor, we can propel parallelism from instruction level to thread level.</a:t>
            </a:r>
            <a:endParaRPr lang="en-US" altLang="zh-CN" dirty="0">
              <a:latin typeface="Arial" panose="020B0604020202020204" pitchFamily="34" charset="0"/>
            </a:endParaRPr>
          </a:p>
          <a:p>
            <a:pPr eaLnBrk="1" hangingPunct="1"/>
            <a:endParaRPr lang="en-US" altLang="zh-CN" dirty="0">
              <a:latin typeface="Arial" panose="020B0604020202020204" pitchFamily="34" charset="0"/>
            </a:endParaRPr>
          </a:p>
          <a:p>
            <a:pPr eaLnBrk="1" hangingPunct="1"/>
            <a:r>
              <a:rPr lang="en-US" altLang="en-US" dirty="0">
                <a:latin typeface="Arial" panose="020B0604020202020204" pitchFamily="34" charset="0"/>
              </a:rPr>
              <a:t>Although the amount of computation assigned to a thread, called the </a:t>
            </a:r>
            <a:r>
              <a:rPr lang="en-US" altLang="en-US" i="1" dirty="0">
                <a:latin typeface="Arial" panose="020B0604020202020204" pitchFamily="34" charset="0"/>
              </a:rPr>
              <a:t>grain size</a:t>
            </a:r>
            <a:r>
              <a:rPr lang="en-US" altLang="en-US" dirty="0">
                <a:latin typeface="Arial" panose="020B0604020202020204" pitchFamily="34" charset="0"/>
              </a:rPr>
              <a:t>, is important in considering how to exploit thread-level parallelism efficiently, the important qualitative distinction from instruction-level parallelism is that thread-level parallelism is identified at a high level by the software system or programmer and that the threads consist of hundreds to millions of instructions that may be executed in parallel. </a:t>
            </a:r>
            <a:endParaRPr lang="en-US" altLang="en-US" dirty="0">
              <a:latin typeface="Arial" panose="020B0604020202020204" pitchFamily="34" charset="0"/>
            </a:endParaRPr>
          </a:p>
        </p:txBody>
      </p:sp>
      <p:sp>
        <p:nvSpPr>
          <p:cNvPr id="1945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E3A636F-007F-E14A-AA41-B3739A04049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幻灯片图像占位符 1"/>
          <p:cNvSpPr>
            <a:spLocks noGrp="1" noRot="1" noChangeAspect="1" noChangeArrowheads="1" noTextEdit="1"/>
          </p:cNvSpPr>
          <p:nvPr>
            <p:ph type="sldImg"/>
          </p:nvPr>
        </p:nvSpPr>
        <p:spPr/>
      </p:sp>
      <p:sp>
        <p:nvSpPr>
          <p:cNvPr id="8089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For replicated data across different caches, additional precautions are needed to guarantee their coherence.</a:t>
            </a:r>
            <a:endParaRPr lang="en-US" altLang="zh-CN">
              <a:latin typeface="Arial" panose="020B0604020202020204" pitchFamily="34" charset="0"/>
            </a:endParaRPr>
          </a:p>
          <a:p>
            <a:r>
              <a:rPr lang="en-US" altLang="zh-CN">
                <a:latin typeface="Arial" panose="020B0604020202020204" pitchFamily="34" charset="0"/>
              </a:rPr>
              <a:t>Otherwise, different processors may have different values of the same memory location.</a:t>
            </a:r>
            <a:endParaRPr lang="zh-CN" altLang="en-US">
              <a:latin typeface="Arial" panose="020B0604020202020204" pitchFamily="34" charset="0"/>
            </a:endParaRPr>
          </a:p>
        </p:txBody>
      </p:sp>
      <p:sp>
        <p:nvSpPr>
          <p:cNvPr id="8089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3A7BF5B-9AD1-5146-9379-1C186281A4A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幻灯片图像占位符 1"/>
          <p:cNvSpPr>
            <a:spLocks noGrp="1" noRot="1" noChangeAspect="1" noChangeArrowheads="1" noTextEdit="1"/>
          </p:cNvSpPr>
          <p:nvPr>
            <p:ph type="sldImg"/>
          </p:nvPr>
        </p:nvSpPr>
        <p:spPr/>
      </p:sp>
      <p:sp>
        <p:nvSpPr>
          <p:cNvPr id="8294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The problem concerning whether the value of shared data is identical in different caches is called cache coherence problem.</a:t>
            </a:r>
            <a:endParaRPr lang="en-US" altLang="zh-CN" dirty="0">
              <a:latin typeface="Arial" panose="020B0604020202020204" pitchFamily="34" charset="0"/>
            </a:endParaRP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Figure5.3 The cache coherence problem for a single memory location(X), read and written by two processors (A and B). We initially assume that neither cache contains the variable and that X has the value 1. We also assume a write- through cache; a write-back cache adds some additional but similar complications. After the value of X has been written by A, A’s cache and the memory both contain the new value, but B’s cache does not, and if B reads the value of X it will receive 1! </a:t>
            </a:r>
            <a:endParaRPr lang="en-US" dirty="0"/>
          </a:p>
        </p:txBody>
      </p:sp>
      <p:sp>
        <p:nvSpPr>
          <p:cNvPr id="8294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048BE16F-3306-1342-BDDC-BAFE101A32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幻灯片图像占位符 1"/>
          <p:cNvSpPr>
            <a:spLocks noGrp="1" noRot="1" noChangeAspect="1" noChangeArrowheads="1" noTextEdit="1"/>
          </p:cNvSpPr>
          <p:nvPr>
            <p:ph type="sldImg"/>
          </p:nvPr>
        </p:nvSpPr>
        <p:spPr/>
      </p:sp>
      <p:sp>
        <p:nvSpPr>
          <p:cNvPr id="8499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The cache coherence problem is interested in two states of cached data.</a:t>
            </a:r>
            <a:endParaRPr lang="en-US" altLang="zh-CN">
              <a:latin typeface="Arial" panose="020B0604020202020204" pitchFamily="34" charset="0"/>
            </a:endParaRPr>
          </a:p>
          <a:p>
            <a:r>
              <a:rPr lang="en-US" altLang="zh-CN">
                <a:latin typeface="Arial" panose="020B0604020202020204" pitchFamily="34" charset="0"/>
              </a:rPr>
              <a:t>Global state is defined by main memory;</a:t>
            </a:r>
            <a:endParaRPr lang="en-US" altLang="zh-CN">
              <a:latin typeface="Arial" panose="020B0604020202020204" pitchFamily="34" charset="0"/>
            </a:endParaRPr>
          </a:p>
          <a:p>
            <a:r>
              <a:rPr lang="en-US" altLang="zh-CN">
                <a:latin typeface="Arial" panose="020B0604020202020204" pitchFamily="34" charset="0"/>
              </a:rPr>
              <a:t>Local state is defined by individual caches.</a:t>
            </a:r>
            <a:endParaRPr lang="en-US" altLang="zh-CN">
              <a:latin typeface="Arial" panose="020B0604020202020204" pitchFamily="34" charset="0"/>
            </a:endParaRPr>
          </a:p>
        </p:txBody>
      </p:sp>
      <p:sp>
        <p:nvSpPr>
          <p:cNvPr id="8499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E0B8003B-7D73-B24D-AE9C-C04A9955E94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幻灯片图像占位符 1"/>
          <p:cNvSpPr>
            <a:spLocks noGrp="1" noRot="1" noChangeAspect="1" noChangeArrowheads="1" noTextEdit="1"/>
          </p:cNvSpPr>
          <p:nvPr>
            <p:ph type="sldImg"/>
          </p:nvPr>
        </p:nvSpPr>
        <p:spPr/>
      </p:sp>
      <p:sp>
        <p:nvSpPr>
          <p:cNvPr id="8704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Consistency is about ordering of all memory operations from different processors (i.e., to different memory locations).</a:t>
            </a:r>
            <a:endParaRPr lang="en-US" altLang="zh-CN" dirty="0">
              <a:latin typeface="Arial" panose="020B0604020202020204" pitchFamily="34" charset="0"/>
            </a:endParaRPr>
          </a:p>
          <a:p>
            <a:r>
              <a:rPr lang="en-US" altLang="zh-CN" dirty="0">
                <a:latin typeface="Arial" panose="020B0604020202020204" pitchFamily="34" charset="0"/>
              </a:rPr>
              <a:t>Global ordering of accesses to all memory locations.</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Coherence is about ordering of operations from different processors to the same memory location.</a:t>
            </a:r>
            <a:endParaRPr lang="en-US" altLang="zh-CN" dirty="0">
              <a:latin typeface="Arial" panose="020B0604020202020204" pitchFamily="34" charset="0"/>
            </a:endParaRPr>
          </a:p>
          <a:p>
            <a:r>
              <a:rPr lang="en-US" altLang="zh-CN" dirty="0">
                <a:latin typeface="Arial" panose="020B0604020202020204" pitchFamily="34" charset="0"/>
              </a:rPr>
              <a:t>Local ordering of accesses to each cache block.</a:t>
            </a:r>
            <a:endParaRPr lang="en-US" altLang="zh-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Cache coherence, memory consistency</a:t>
            </a:r>
            <a:endParaRPr lang="en-US" altLang="zh-CN" dirty="0">
              <a:latin typeface="Arial" panose="020B0604020202020204" pitchFamily="34" charset="0"/>
            </a:endParaRPr>
          </a:p>
          <a:p>
            <a:r>
              <a:rPr lang="en-US" altLang="en-US" dirty="0">
                <a:latin typeface="Arial" panose="020B0604020202020204" pitchFamily="34" charset="0"/>
                <a:hlinkClick r:id="rId3"/>
              </a:rPr>
              <a:t>https://www.quora.com/What-is-the-difference-between-cache-consistency-and-cache-coherence</a:t>
            </a:r>
            <a:endParaRPr lang="en-US" altLang="en-US"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Quote from Aamir </a:t>
            </a:r>
            <a:r>
              <a:rPr lang="en-US" altLang="zh-CN" dirty="0" err="1">
                <a:latin typeface="Arial" panose="020B0604020202020204" pitchFamily="34" charset="0"/>
              </a:rPr>
              <a:t>Ogna</a:t>
            </a:r>
            <a:r>
              <a:rPr lang="en-US" altLang="zh-CN" dirty="0">
                <a:latin typeface="Arial" panose="020B0604020202020204" pitchFamily="34" charset="0"/>
              </a:rPr>
              <a:t>, CPU Verification Engineer</a:t>
            </a:r>
            <a:endParaRPr lang="en-US" altLang="zh-CN" dirty="0">
              <a:latin typeface="Arial" panose="020B0604020202020204" pitchFamily="34" charset="0"/>
            </a:endParaRPr>
          </a:p>
          <a:p>
            <a:pPr rtl="0"/>
            <a:r>
              <a:rPr lang="en-US" altLang="zh-CN" dirty="0">
                <a:latin typeface="Arial" panose="020B0604020202020204" pitchFamily="34" charset="0"/>
              </a:rPr>
              <a:t>“</a:t>
            </a:r>
            <a:br>
              <a:rPr lang="en-US" sz="1200" b="0" i="0" kern="1200" dirty="0">
                <a:solidFill>
                  <a:schemeClr val="tx1"/>
                </a:solidFill>
                <a:effectLst/>
                <a:latin typeface="Arial" panose="020B0604020202020204" pitchFamily="34" charset="0"/>
                <a:ea typeface="宋体" panose="02010600030101010101" pitchFamily="2" charset="-122"/>
                <a:cs typeface="+mn-cs"/>
              </a:rPr>
            </a:br>
            <a:r>
              <a:rPr lang="en-US" sz="1200" b="0" i="0" kern="1200" dirty="0">
                <a:solidFill>
                  <a:schemeClr val="tx1"/>
                </a:solidFill>
                <a:effectLst/>
                <a:latin typeface="Arial" panose="020B0604020202020204" pitchFamily="34" charset="0"/>
                <a:ea typeface="宋体" panose="02010600030101010101" pitchFamily="2" charset="-122"/>
                <a:cs typeface="+mn-cs"/>
              </a:rPr>
              <a:t>As far as I know, there's no such thing is "cache" consistency. What you are referring to is probably memory consistency.</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Cache coherency is relevant in a multicore system where each processor has a private L1 cache and at least one other level is shared. Memory consistency is relevant whether there are caches or not.</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I like the way my professor taught it so I'll give the same example:</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Let's say you are the main memory and you have two friends A and B who are two cores in a multicore environment:</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A wants to go for a movie on Saturday. So he texts you asking for a good time. You reply back saying 9 PM is a good time. A gets the text, reads it and he is happy. He is also expecting you to co-ordinate the times with B.</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A few minutes later, B texts you asking for the time of the movie. You send him the same reply you sent to A, 9 PM. At this point in time, all three of you are agreeing on the same time, that is to say, all of you have the same copy of data.</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Something comes up in B's calendar and he needs to reschedule it. So he texts you saying instead of 9, you all will go for the movie at 10 PM. You get the text and your timing is updated. But you fail to pass on this message to A, who still thinks 9 PM is on.</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At this point, you (main memory) and B (one of the cores) have the same data, but A (another core) has stale data, since the "write" to the data by B was never propagated to A. A will still show up at 9 PM for the movie, won't find either of you, get pissed off and watch the movie all alone, live texting you the entire story spoiling everything for you!</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This is what cache coherency is all about. It's about making sure that every private copy is the same everywhere and if any changes are made, those changes are propagated to every private cache.</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We can use the same example to understand memory consistency as well, but in this case, you are also a core:</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A wants to go for the movie on Saturday at 9 PM. So he sends out a text_1 saying "Movie at 9" to both, you and B. A few minutes later, his plan changes and now he wants to watch it at 10 PM instead. So he sends out another text_2 saying "Movie at 10". So both, you and B are informed of the time changes, but something funky happens.</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1" kern="1200" dirty="0">
                <a:solidFill>
                  <a:schemeClr val="tx1"/>
                </a:solidFill>
                <a:effectLst/>
                <a:latin typeface="Arial" panose="020B0604020202020204" pitchFamily="34" charset="0"/>
                <a:ea typeface="宋体" panose="02010600030101010101" pitchFamily="2" charset="-122"/>
                <a:cs typeface="+mn-cs"/>
              </a:rPr>
              <a:t>B's telephone network is crappy and he receives the text_2 BEFORE text_1. B is thinking the initial plan was 10 PM that got moved to 9 while you are thinking it was 9 PM that got moved to 10. In this case, both of you got updated copies, but at different times in a different order. Either ways, someone is going to get pissed and spoil the movie for the others.</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This is memory consistency. It's not enough that a core sees the write happening to shared data, it's also important that they see the writes in the same order as other cores. Otherwise, data will be </a:t>
            </a:r>
            <a:r>
              <a:rPr lang="en-US" sz="1200" b="0" i="1" kern="1200" dirty="0">
                <a:solidFill>
                  <a:schemeClr val="tx1"/>
                </a:solidFill>
                <a:effectLst/>
                <a:latin typeface="Arial" panose="020B0604020202020204" pitchFamily="34" charset="0"/>
                <a:ea typeface="宋体" panose="02010600030101010101" pitchFamily="2" charset="-122"/>
                <a:cs typeface="+mn-cs"/>
              </a:rPr>
              <a:t>inconsistent</a:t>
            </a:r>
            <a:r>
              <a:rPr lang="en-US" sz="1200" b="0" i="0" kern="1200" dirty="0">
                <a:solidFill>
                  <a:schemeClr val="tx1"/>
                </a:solidFill>
                <a:effectLst/>
                <a:latin typeface="Arial" panose="020B0604020202020204" pitchFamily="34" charset="0"/>
                <a:ea typeface="宋体" panose="02010600030101010101" pitchFamily="2" charset="-122"/>
                <a:cs typeface="+mn-cs"/>
              </a:rPr>
              <a:t> across cores.</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pPr rtl="0"/>
            <a:r>
              <a:rPr lang="en-US" sz="1200" b="0" i="0" kern="1200" dirty="0">
                <a:solidFill>
                  <a:schemeClr val="tx1"/>
                </a:solidFill>
                <a:effectLst/>
                <a:latin typeface="Arial" panose="020B0604020202020204" pitchFamily="34" charset="0"/>
                <a:ea typeface="宋体" panose="02010600030101010101" pitchFamily="2" charset="-122"/>
                <a:cs typeface="+mn-cs"/>
              </a:rPr>
              <a:t>Hope this helps.</a:t>
            </a:r>
            <a:endParaRPr lang="en-US" sz="1200" b="0" i="0" kern="1200" dirty="0">
              <a:solidFill>
                <a:schemeClr val="tx1"/>
              </a:solidFill>
              <a:effectLst/>
              <a:latin typeface="Arial" panose="020B0604020202020204" pitchFamily="34" charset="0"/>
              <a:ea typeface="宋体" panose="02010600030101010101" pitchFamily="2" charset="-122"/>
              <a:cs typeface="+mn-cs"/>
            </a:endParaRPr>
          </a:p>
          <a:p>
            <a:r>
              <a:rPr lang="en-US" altLang="zh-CN" dirty="0">
                <a:latin typeface="Arial" panose="020B0604020202020204" pitchFamily="34" charset="0"/>
              </a:rPr>
              <a:t>”</a:t>
            </a:r>
            <a:endParaRPr lang="en-US" altLang="zh-CN" dirty="0">
              <a:latin typeface="Arial" panose="020B0604020202020204" pitchFamily="34" charset="0"/>
            </a:endParaRPr>
          </a:p>
          <a:p>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8704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CD15345A-8D5E-1D40-8462-38F45ED084E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宋体" panose="02010600030101010101" pitchFamily="2" charset="-122"/>
                <a:cs typeface="+mn-cs"/>
              </a:rPr>
              <a:t>The first property simply preserves program order—we expect this property to </a:t>
            </a:r>
            <a:endParaRPr lang="en-US" dirty="0">
              <a:effectLst/>
            </a:endParaRPr>
          </a:p>
          <a:p>
            <a:r>
              <a:rPr lang="en-US" sz="1200" kern="1200" dirty="0">
                <a:solidFill>
                  <a:schemeClr val="tx1"/>
                </a:solidFill>
                <a:effectLst/>
                <a:latin typeface="Arial" panose="020B0604020202020204" pitchFamily="34" charset="0"/>
                <a:ea typeface="宋体" panose="02010600030101010101" pitchFamily="2" charset="-122"/>
                <a:cs typeface="+mn-cs"/>
              </a:rPr>
              <a:t>be true even in uniprocessors.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second property defines the notion of what it means to have a coherent view of memory: if a processor could continuously read an old data value, we would clearly say that memory was incoherent.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Slide Image Placeholder 1"/>
          <p:cNvSpPr>
            <a:spLocks noGrp="1" noRot="1" noChangeAspect="1" noChangeArrowheads="1" noTextEdit="1"/>
          </p:cNvSpPr>
          <p:nvPr>
            <p:ph type="sldImg"/>
          </p:nvPr>
        </p:nvSpPr>
        <p:spPr/>
      </p:sp>
      <p:sp>
        <p:nvSpPr>
          <p:cNvPr id="91138"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Writes to the same location are </a:t>
            </a:r>
            <a:r>
              <a:rPr lang="en-US" altLang="en-US" i="1" dirty="0">
                <a:latin typeface="Arial" panose="020B0604020202020204" pitchFamily="34" charset="0"/>
              </a:rPr>
              <a:t>serialized</a:t>
            </a:r>
            <a:r>
              <a:rPr lang="en-US" altLang="en-US" dirty="0">
                <a:latin typeface="Arial" panose="020B0604020202020204" pitchFamily="34" charset="0"/>
              </a:rPr>
              <a:t>; that is, two writes to the same location by any two processors are seen in the same order by all processors. For example, if the values 1 and then 2 are written to a location, processors can never read the value of the location as 2 and then later read it as 1. </a:t>
            </a:r>
            <a:endParaRPr lang="en-US" altLang="en-US"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Sup- pose we did not serialize writes, and processor P1 writes location X followed by P2 writing location X. Serializing the writes ensures that every processor will see the write done by P2 at some point. If we did not serialize the writes, it might be the case that some processors could see the write of P2 first and then see the write of P1, maintaining the value written by P1 indefinitely. The simplest way to avoid such difficulties is to ensure that all writes to the same location are seen in the same order; this property is called </a:t>
            </a:r>
            <a:r>
              <a:rPr lang="en-US" altLang="en-US" i="1" dirty="0">
                <a:latin typeface="Arial" panose="020B0604020202020204" pitchFamily="34" charset="0"/>
              </a:rPr>
              <a:t>write serialization</a:t>
            </a:r>
            <a:r>
              <a:rPr lang="en-US" altLang="en-US" dirty="0">
                <a:latin typeface="Arial" panose="020B0604020202020204" pitchFamily="34" charset="0"/>
              </a:rPr>
              <a:t>.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91139"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A3AE2E57-5350-774C-85C4-5B651A50610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Although the three properties just described are sufficient to ensure coherence, the question of when a written value will be seen is also important. To see why, observe that we cannot require that a read of X instantaneously see the value written for X by some other processor. If, for example, a write of X on one processor precedes a read of X on another processor by a very small time, it may be impossible to ensure that the read returns the value of the data written, since the written data may not even have left the processor at that point. The issue of exactly when a written value must be seen by a reader is defined by a memory consistency model—a topic discussed in Section 5.6.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protocols to maintain coherence for multiple processors are called cache coherence protocols. Key to implementing a cache coherence protocol is tracking</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a:solidFill>
                  <a:schemeClr val="tx1"/>
                </a:solidFill>
                <a:effectLst/>
                <a:latin typeface="Arial" panose="020B0604020202020204" pitchFamily="34" charset="0"/>
                <a:ea typeface="宋体" panose="02010600030101010101" pitchFamily="2" charset="-122"/>
                <a:cs typeface="+mn-cs"/>
              </a:rPr>
              <a:t>the state of any sharing of a data block. The state of any cache block is kept using status bits associated with the block, similar to the valid and dirty bits kept in a uniprocessor cache. There are two classes of protocols in use, each of which uses different techniques to track the sharing status: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Directory based—The sharing status of a particular block of physical memory is kept in one location, called the directory. There are two very different types of directory-based cache coherence. In an SMP, we can use one centralized directory, associated with the memory or some other single serialization point, such as the outermost cache in a multicore. In a DSM, it makes no sense to have a single directory because that would create a single point of contention and make it difficult to scale to many multicore chips given the memory demands of multicores with eight or more cores. Distributed directories are more com- plex than a single directory, and such designs are the subject of Section 5.4. </a:t>
            </a:r>
            <a:endParaRPr lang="en-US" sz="1200" kern="1200" dirty="0">
              <a:solidFill>
                <a:schemeClr val="tx1"/>
              </a:solidFill>
              <a:effectLst/>
              <a:latin typeface="Arial" panose="020B0604020202020204" pitchFamily="34" charset="0"/>
              <a:ea typeface="宋体" panose="02010600030101010101" pitchFamily="2" charset="-122"/>
              <a:cs typeface="+mn-cs"/>
            </a:endParaRPr>
          </a:p>
          <a:p>
            <a:r>
              <a:rPr lang="en-US" sz="1200" kern="1200" dirty="0">
                <a:solidFill>
                  <a:schemeClr val="tx1"/>
                </a:solidFill>
                <a:effectLst/>
                <a:latin typeface="Arial" panose="020B0604020202020204" pitchFamily="34" charset="0"/>
                <a:ea typeface="宋体" panose="02010600030101010101" pitchFamily="2" charset="-122"/>
                <a:cs typeface="+mn-cs"/>
              </a:rPr>
              <a:t>Snooping—Rather than keeping the state of sharing in a single directory, every cache that has a copy of the data from a block of physical memory could track the sharing status of the block. In an SMP, the caches are typically all </a:t>
            </a:r>
            <a:r>
              <a:rPr lang="en-US" sz="1200" kern="1200" dirty="0" err="1">
                <a:solidFill>
                  <a:schemeClr val="tx1"/>
                </a:solidFill>
                <a:effectLst/>
                <a:latin typeface="Arial" panose="020B0604020202020204" pitchFamily="34" charset="0"/>
                <a:ea typeface="宋体" panose="02010600030101010101" pitchFamily="2" charset="-122"/>
                <a:cs typeface="+mn-cs"/>
              </a:rPr>
              <a:t>acces</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sible</a:t>
            </a:r>
            <a:r>
              <a:rPr lang="en-US" sz="1200" kern="1200" dirty="0">
                <a:solidFill>
                  <a:schemeClr val="tx1"/>
                </a:solidFill>
                <a:effectLst/>
                <a:latin typeface="Arial" panose="020B0604020202020204" pitchFamily="34" charset="0"/>
                <a:ea typeface="宋体" panose="02010600030101010101" pitchFamily="2" charset="-122"/>
                <a:cs typeface="+mn-cs"/>
              </a:rPr>
              <a:t> via some broadcast medium (e.g., a bus connects the per-core caches to the shared cache or memory), and all cache controllers monitor or snoop on the medium to determine whether they have a copy of a block that is requested on a bus or switch access. Snooping can also be used as the coherence protocol for a multichip multiprocessor, and some designs support a snooping protocol on top of a directory protocol within each multicore.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One method is to ensure that a processor has exclusive access to a data item before writing that item. This style of protocol is called a write invalidate protocol because it invalidates other copies on a write. It is by far the most common pro- </a:t>
            </a:r>
            <a:r>
              <a:rPr lang="en-US" sz="1200" kern="1200" dirty="0" err="1">
                <a:solidFill>
                  <a:schemeClr val="tx1"/>
                </a:solidFill>
                <a:effectLst/>
                <a:latin typeface="Arial" panose="020B0604020202020204" pitchFamily="34" charset="0"/>
                <a:ea typeface="宋体" panose="02010600030101010101" pitchFamily="2" charset="-122"/>
                <a:cs typeface="+mn-cs"/>
              </a:rPr>
              <a:t>tocol</a:t>
            </a:r>
            <a:r>
              <a:rPr lang="en-US" sz="1200" kern="1200" dirty="0">
                <a:solidFill>
                  <a:schemeClr val="tx1"/>
                </a:solidFill>
                <a:effectLst/>
                <a:latin typeface="Arial" panose="020B0604020202020204" pitchFamily="34" charset="0"/>
                <a:ea typeface="宋体" panose="02010600030101010101" pitchFamily="2" charset="-122"/>
                <a:cs typeface="+mn-cs"/>
              </a:rPr>
              <a:t>. Exclusive access ensures that no other readable or writable copies of an item exist when the write occurs: all other cached copies of the item are invalidated.</a:t>
            </a:r>
            <a:endParaRPr lang="en-US" dirty="0">
              <a:effectLst/>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noChangeArrowheads="1" noTextEdit="1"/>
          </p:cNvSpPr>
          <p:nvPr>
            <p:ph type="sldImg"/>
          </p:nvPr>
        </p:nvSpPr>
        <p:spPr/>
      </p:sp>
      <p:sp>
        <p:nvSpPr>
          <p:cNvPr id="2150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Using a multiprocessor architecture, a computer can simultaneously work on multiple instruction streams as well as multiple data streams.</a:t>
            </a:r>
            <a:endParaRPr lang="en-US" altLang="zh-CN">
              <a:latin typeface="Arial" panose="020B0604020202020204" pitchFamily="34" charset="0"/>
            </a:endParaRPr>
          </a:p>
          <a:p>
            <a:r>
              <a:rPr lang="en-US" altLang="zh-CN">
                <a:latin typeface="Arial" panose="020B0604020202020204" pitchFamily="34" charset="0"/>
              </a:rPr>
              <a:t>Each processor can fetch its own instructions and operate on its own data.</a:t>
            </a:r>
            <a:endParaRPr lang="zh-CN" altLang="en-US">
              <a:latin typeface="Arial" panose="020B0604020202020204" pitchFamily="34" charset="0"/>
            </a:endParaRPr>
          </a:p>
        </p:txBody>
      </p:sp>
      <p:sp>
        <p:nvSpPr>
          <p:cNvPr id="2150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F55BA5E-178F-CD40-80E4-BF53AC8228D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p:cNvSpPr>
            <a:spLocks noGrp="1" noRot="1" noChangeAspect="1" noChangeArrowheads="1" noTextEdit="1"/>
          </p:cNvSpPr>
          <p:nvPr>
            <p:ph type="sldImg"/>
          </p:nvPr>
        </p:nvSpPr>
        <p:spPr/>
      </p:sp>
      <p:sp>
        <p:nvSpPr>
          <p:cNvPr id="9728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P209 on 4</a:t>
            </a:r>
            <a:r>
              <a:rPr lang="en-US" altLang="en-US" baseline="30000" dirty="0">
                <a:latin typeface="Arial" panose="020B0604020202020204" pitchFamily="34" charset="0"/>
              </a:rPr>
              <a:t>th</a:t>
            </a:r>
            <a:r>
              <a:rPr lang="en-US" altLang="en-US" dirty="0">
                <a:latin typeface="Arial" panose="020B0604020202020204" pitchFamily="34" charset="0"/>
              </a:rPr>
              <a:t> edition: update of memory occurs when a block becomes shared simplifies the protocol</a:t>
            </a:r>
            <a:endParaRPr lang="en-US" altLang="en-US" dirty="0">
              <a:latin typeface="Arial" panose="020B0604020202020204" pitchFamily="34" charset="0"/>
            </a:endParaRPr>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panose="020B0604020202020204" pitchFamily="34" charset="0"/>
                <a:ea typeface="宋体" panose="02010600030101010101" pitchFamily="2" charset="-122"/>
                <a:cs typeface="+mn-cs"/>
              </a:rPr>
              <a:t>indi</a:t>
            </a:r>
            <a:r>
              <a:rPr lang="en-US" sz="1200" kern="1200" dirty="0">
                <a:solidFill>
                  <a:schemeClr val="tx1"/>
                </a:solidFill>
                <a:effectLst/>
                <a:latin typeface="Arial" panose="020B0604020202020204" pitchFamily="34" charset="0"/>
                <a:ea typeface="宋体" panose="02010600030101010101" pitchFamily="2"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9728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p:cNvSpPr>
            <a:spLocks noGrp="1" noRot="1" noChangeAspect="1" noChangeArrowheads="1" noTextEdit="1"/>
          </p:cNvSpPr>
          <p:nvPr>
            <p:ph type="sldImg"/>
          </p:nvPr>
        </p:nvSpPr>
        <p:spPr/>
      </p:sp>
      <p:sp>
        <p:nvSpPr>
          <p:cNvPr id="9728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P209 on 4</a:t>
            </a:r>
            <a:r>
              <a:rPr lang="en-US" altLang="en-US" baseline="30000" dirty="0">
                <a:latin typeface="Arial" panose="020B0604020202020204" pitchFamily="34" charset="0"/>
              </a:rPr>
              <a:t>th</a:t>
            </a:r>
            <a:r>
              <a:rPr lang="en-US" altLang="en-US" dirty="0">
                <a:latin typeface="Arial" panose="020B0604020202020204" pitchFamily="34" charset="0"/>
              </a:rPr>
              <a:t> edition: update of memory occurs when a block becomes shared simplifies the protocol</a:t>
            </a:r>
            <a:endParaRPr lang="en-US" altLang="en-US" dirty="0">
              <a:latin typeface="Arial" panose="020B0604020202020204" pitchFamily="34" charset="0"/>
            </a:endParaRPr>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panose="020B0604020202020204" pitchFamily="34" charset="0"/>
                <a:ea typeface="宋体" panose="02010600030101010101" pitchFamily="2" charset="-122"/>
                <a:cs typeface="+mn-cs"/>
              </a:rPr>
              <a:t>indi</a:t>
            </a:r>
            <a:r>
              <a:rPr lang="en-US" sz="1200" kern="1200" dirty="0">
                <a:solidFill>
                  <a:schemeClr val="tx1"/>
                </a:solidFill>
                <a:effectLst/>
                <a:latin typeface="Arial" panose="020B0604020202020204" pitchFamily="34" charset="0"/>
                <a:ea typeface="宋体" panose="02010600030101010101" pitchFamily="2"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9728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p:cNvSpPr>
            <a:spLocks noGrp="1" noRot="1" noChangeAspect="1" noChangeArrowheads="1" noTextEdit="1"/>
          </p:cNvSpPr>
          <p:nvPr>
            <p:ph type="sldImg"/>
          </p:nvPr>
        </p:nvSpPr>
        <p:spPr/>
      </p:sp>
      <p:sp>
        <p:nvSpPr>
          <p:cNvPr id="9728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P209 on 4</a:t>
            </a:r>
            <a:r>
              <a:rPr lang="en-US" altLang="en-US" baseline="30000" dirty="0">
                <a:latin typeface="Arial" panose="020B0604020202020204" pitchFamily="34" charset="0"/>
              </a:rPr>
              <a:t>th</a:t>
            </a:r>
            <a:r>
              <a:rPr lang="en-US" altLang="en-US" dirty="0">
                <a:latin typeface="Arial" panose="020B0604020202020204" pitchFamily="34" charset="0"/>
              </a:rPr>
              <a:t> edition: update of memory occurs when a block becomes shared simplifies the protocol</a:t>
            </a:r>
            <a:endParaRPr lang="en-US" altLang="en-US" dirty="0">
              <a:latin typeface="Arial" panose="020B0604020202020204" pitchFamily="34" charset="0"/>
            </a:endParaRPr>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panose="020B0604020202020204" pitchFamily="34" charset="0"/>
                <a:ea typeface="宋体" panose="02010600030101010101" pitchFamily="2" charset="-122"/>
                <a:cs typeface="+mn-cs"/>
              </a:rPr>
              <a:t>indi</a:t>
            </a:r>
            <a:r>
              <a:rPr lang="en-US" sz="1200" kern="1200" dirty="0">
                <a:solidFill>
                  <a:schemeClr val="tx1"/>
                </a:solidFill>
                <a:effectLst/>
                <a:latin typeface="Arial" panose="020B0604020202020204" pitchFamily="34" charset="0"/>
                <a:ea typeface="宋体" panose="02010600030101010101" pitchFamily="2"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9728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p:cNvSpPr>
            <a:spLocks noGrp="1" noRot="1" noChangeAspect="1" noChangeArrowheads="1" noTextEdit="1"/>
          </p:cNvSpPr>
          <p:nvPr>
            <p:ph type="sldImg"/>
          </p:nvPr>
        </p:nvSpPr>
        <p:spPr/>
      </p:sp>
      <p:sp>
        <p:nvSpPr>
          <p:cNvPr id="9728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P209 on 4</a:t>
            </a:r>
            <a:r>
              <a:rPr lang="en-US" altLang="en-US" baseline="30000" dirty="0">
                <a:latin typeface="Arial" panose="020B0604020202020204" pitchFamily="34" charset="0"/>
              </a:rPr>
              <a:t>th</a:t>
            </a:r>
            <a:r>
              <a:rPr lang="en-US" altLang="en-US" dirty="0">
                <a:latin typeface="Arial" panose="020B0604020202020204" pitchFamily="34" charset="0"/>
              </a:rPr>
              <a:t> edition: update of memory occurs when a block becomes shared simplifies the protocol</a:t>
            </a:r>
            <a:endParaRPr lang="en-US" altLang="en-US" dirty="0">
              <a:latin typeface="Arial" panose="020B0604020202020204" pitchFamily="34" charset="0"/>
            </a:endParaRPr>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panose="020B0604020202020204" pitchFamily="34" charset="0"/>
                <a:ea typeface="宋体" panose="02010600030101010101" pitchFamily="2" charset="-122"/>
                <a:cs typeface="+mn-cs"/>
              </a:rPr>
              <a:t>indi</a:t>
            </a:r>
            <a:r>
              <a:rPr lang="en-US" sz="1200" kern="1200" dirty="0">
                <a:solidFill>
                  <a:schemeClr val="tx1"/>
                </a:solidFill>
                <a:effectLst/>
                <a:latin typeface="Arial" panose="020B0604020202020204" pitchFamily="34" charset="0"/>
                <a:ea typeface="宋体" panose="02010600030101010101" pitchFamily="2"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::MOESI adds the state Owned to the MESI protocol to indicate that the </a:t>
            </a:r>
            <a:r>
              <a:rPr lang="en-US" sz="1200" kern="1200" dirty="0" err="1">
                <a:solidFill>
                  <a:schemeClr val="tx1"/>
                </a:solidFill>
                <a:effectLst/>
                <a:latin typeface="Arial" panose="020B0604020202020204" pitchFamily="34" charset="0"/>
                <a:ea typeface="宋体" panose="02010600030101010101" pitchFamily="2" charset="-122"/>
                <a:cs typeface="+mn-cs"/>
              </a:rPr>
              <a:t>associ</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ated</a:t>
            </a:r>
            <a:r>
              <a:rPr lang="en-US" sz="1200" kern="1200" dirty="0">
                <a:solidFill>
                  <a:schemeClr val="tx1"/>
                </a:solidFill>
                <a:effectLst/>
                <a:latin typeface="Arial" panose="020B0604020202020204" pitchFamily="34" charset="0"/>
                <a:ea typeface="宋体" panose="02010600030101010101" pitchFamily="2" charset="-122"/>
                <a:cs typeface="+mn-cs"/>
              </a:rPr>
              <a:t> block is owned by that cache and out-of-date in memory. In MSI and MESI protocols, when there is an attempt to share a block in the Modified state, the state is changed to Shared (in both the original and newly sharing cache), and the block must be written back to memory. In a MOESI protocol, the block can be changed from the Modified to Owned state in the original cache without writing it to memory. Other caches, which are newly sharing the block, keep the block in the Shared state; the O state, which only the original cache holds, indicates that the main memory copy is out of date and that the designated cache is the owner. The owner of the block must supply it on a miss, since memory is not up to date and must write the block back to memory if it is replaced. The AMD Opteron processor family uses the MOESI protocol. </a:t>
            </a:r>
            <a:endParaRPr lang="en-US" dirty="0"/>
          </a:p>
          <a:p>
            <a:endParaRPr lang="en-US" altLang="en-US" dirty="0">
              <a:latin typeface="Arial" panose="020B0604020202020204" pitchFamily="34" charset="0"/>
            </a:endParaRP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9728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snooping coherence protocol is usually implemented by incorporating a finite- state controller in each core. This controller responds to requests from the processor in the core and from the bus (or other broadcast medium), changing the state of the selected cache block, as well as using the bus to access data or to invalidate it.</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Logically, you can think of a separate controller as being associated with each block; that is, snooping operations or cache requests for different blocks can proceed independently.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Slide Image Placeholder 1"/>
          <p:cNvSpPr>
            <a:spLocks noGrp="1" noRot="1" noChangeAspect="1" noChangeArrowheads="1" noTextEdit="1"/>
          </p:cNvSpPr>
          <p:nvPr>
            <p:ph type="sldImg"/>
          </p:nvPr>
        </p:nvSpPr>
        <p:spPr/>
      </p:sp>
      <p:sp>
        <p:nvSpPr>
          <p:cNvPr id="103426"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The simple protocol we consider has three states: invalid, shared, and mod- ified. The shared state indicates that the block in the private cache is potentially shared, while the modified state indicates that the block has been updated in the private cache; note that the modified state </a:t>
            </a:r>
            <a:r>
              <a:rPr lang="en-US" altLang="en-US" i="1">
                <a:latin typeface="Arial" panose="020B0604020202020204" pitchFamily="34" charset="0"/>
              </a:rPr>
              <a:t>implies </a:t>
            </a:r>
            <a:r>
              <a:rPr lang="en-US" altLang="en-US">
                <a:latin typeface="Arial" panose="020B0604020202020204" pitchFamily="34" charset="0"/>
              </a:rPr>
              <a:t>that the block is exclusive. </a:t>
            </a:r>
            <a:endParaRPr lang="en-US" altLang="en-US">
              <a:latin typeface="Arial" panose="020B0604020202020204" pitchFamily="34" charset="0"/>
            </a:endParaRPr>
          </a:p>
          <a:p>
            <a:endParaRPr lang="en-US" altLang="en-US">
              <a:latin typeface="Arial" panose="020B0604020202020204" pitchFamily="34" charset="0"/>
            </a:endParaRPr>
          </a:p>
        </p:txBody>
      </p:sp>
      <p:sp>
        <p:nvSpPr>
          <p:cNvPr id="103427"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3BA7142-22D8-1844-84CF-6A20F9E73A4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Image Placeholder 1"/>
          <p:cNvSpPr>
            <a:spLocks noGrp="1" noRot="1" noChangeAspect="1" noChangeArrowheads="1" noTextEdit="1"/>
          </p:cNvSpPr>
          <p:nvPr>
            <p:ph type="sldImg"/>
          </p:nvPr>
        </p:nvSpPr>
        <p:spPr/>
      </p:sp>
      <p:sp>
        <p:nvSpPr>
          <p:cNvPr id="105474"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Figure 5.5 shows the requests generated by a core (in the top half of the table) </a:t>
            </a:r>
            <a:endParaRPr lang="en-US" altLang="en-US">
              <a:latin typeface="Arial" panose="020B0604020202020204" pitchFamily="34" charset="0"/>
            </a:endParaRPr>
          </a:p>
          <a:p>
            <a:r>
              <a:rPr lang="en-US" altLang="en-US">
                <a:latin typeface="Arial" panose="020B0604020202020204" pitchFamily="34" charset="0"/>
              </a:rPr>
              <a:t>as well as those coming from the bus (in the bottom half of the table). </a:t>
            </a:r>
            <a:endParaRPr lang="en-US" altLang="en-US">
              <a:latin typeface="Arial" panose="020B0604020202020204" pitchFamily="34" charset="0"/>
            </a:endParaRPr>
          </a:p>
          <a:p>
            <a:r>
              <a:rPr lang="en-US" altLang="en-US">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endParaRPr lang="en-US" altLang="en-US">
              <a:latin typeface="Arial" panose="020B0604020202020204" pitchFamily="34" charset="0"/>
            </a:endParaRPr>
          </a:p>
          <a:p>
            <a:endParaRPr lang="en-US" altLang="en-US">
              <a:latin typeface="Arial" panose="020B0604020202020204" pitchFamily="34" charset="0"/>
            </a:endParaRPr>
          </a:p>
          <a:p>
            <a:r>
              <a:rPr lang="en-US" altLang="en-US">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endParaRPr lang="en-US" altLang="en-US">
              <a:latin typeface="Arial" panose="020B0604020202020204" pitchFamily="34" charset="0"/>
            </a:endParaRPr>
          </a:p>
          <a:p>
            <a:endParaRPr lang="en-US" altLang="en-US">
              <a:latin typeface="Arial" panose="020B0604020202020204" pitchFamily="34" charset="0"/>
            </a:endParaRPr>
          </a:p>
          <a:p>
            <a:endParaRPr lang="en-US" altLang="en-US">
              <a:latin typeface="Arial" panose="020B0604020202020204" pitchFamily="34" charset="0"/>
            </a:endParaRPr>
          </a:p>
        </p:txBody>
      </p:sp>
      <p:sp>
        <p:nvSpPr>
          <p:cNvPr id="105475"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73238CF-249B-6447-9F13-7D836D53142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p:cNvSpPr>
            <a:spLocks noGrp="1" noRot="1" noChangeAspect="1" noChangeArrowheads="1" noTextEdit="1"/>
          </p:cNvSpPr>
          <p:nvPr>
            <p:ph type="sldImg"/>
          </p:nvPr>
        </p:nvSpPr>
        <p:spPr/>
      </p:sp>
      <p:sp>
        <p:nvSpPr>
          <p:cNvPr id="10752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Figure 5.5 shows the requests generated by a core (in the top half of the table) </a:t>
            </a:r>
            <a:endParaRPr lang="en-US" altLang="en-US" dirty="0">
              <a:latin typeface="Arial" panose="020B0604020202020204" pitchFamily="34" charset="0"/>
            </a:endParaRPr>
          </a:p>
          <a:p>
            <a:r>
              <a:rPr lang="en-US" altLang="en-US" dirty="0">
                <a:latin typeface="Arial" panose="020B0604020202020204" pitchFamily="34" charset="0"/>
              </a:rPr>
              <a:t>as well as those coming from the bus (in the bottom half of the table). </a:t>
            </a:r>
            <a:endParaRPr lang="en-US" altLang="en-US" dirty="0">
              <a:latin typeface="Arial" panose="020B0604020202020204" pitchFamily="34" charset="0"/>
            </a:endParaRPr>
          </a:p>
          <a:p>
            <a:r>
              <a:rPr lang="en-US" altLang="en-US"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endParaRPr lang="en-US" altLang="en-US"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endParaRPr lang="en-US" altLang="en-US" dirty="0">
              <a:latin typeface="Arial" panose="020B0604020202020204" pitchFamily="34" charset="0"/>
            </a:endParaRPr>
          </a:p>
          <a:p>
            <a:endParaRPr lang="en-US" altLang="en-US"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0752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p:cNvSpPr>
            <a:spLocks noGrp="1" noRot="1" noChangeAspect="1" noChangeArrowheads="1" noTextEdit="1"/>
          </p:cNvSpPr>
          <p:nvPr>
            <p:ph type="sldImg"/>
          </p:nvPr>
        </p:nvSpPr>
        <p:spPr/>
      </p:sp>
      <p:sp>
        <p:nvSpPr>
          <p:cNvPr id="10752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Figure 5.5 shows the requests generated by a core (in the top half of the table) </a:t>
            </a:r>
            <a:endParaRPr lang="en-US" altLang="en-US" dirty="0">
              <a:latin typeface="Arial" panose="020B0604020202020204" pitchFamily="34" charset="0"/>
            </a:endParaRPr>
          </a:p>
          <a:p>
            <a:r>
              <a:rPr lang="en-US" altLang="en-US" dirty="0">
                <a:latin typeface="Arial" panose="020B0604020202020204" pitchFamily="34" charset="0"/>
              </a:rPr>
              <a:t>as well as those coming from the bus (in the bottom half of the table). </a:t>
            </a:r>
            <a:endParaRPr lang="en-US" altLang="en-US" dirty="0">
              <a:latin typeface="Arial" panose="020B0604020202020204" pitchFamily="34" charset="0"/>
            </a:endParaRPr>
          </a:p>
          <a:p>
            <a:r>
              <a:rPr lang="en-US" altLang="en-US"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endParaRPr lang="en-US" altLang="en-US"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endParaRPr lang="en-US" altLang="en-US" dirty="0">
              <a:latin typeface="Arial" panose="020B0604020202020204" pitchFamily="34" charset="0"/>
            </a:endParaRPr>
          </a:p>
          <a:p>
            <a:endParaRPr lang="en-US" altLang="en-US"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0752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p:cNvSpPr>
            <a:spLocks noGrp="1" noRot="1" noChangeAspect="1" noChangeArrowheads="1" noTextEdit="1"/>
          </p:cNvSpPr>
          <p:nvPr>
            <p:ph type="sldImg"/>
          </p:nvPr>
        </p:nvSpPr>
        <p:spPr/>
      </p:sp>
      <p:sp>
        <p:nvSpPr>
          <p:cNvPr id="10752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Figure 5.5 shows the requests generated by a core (in the top half of the table) </a:t>
            </a:r>
            <a:endParaRPr lang="en-US" altLang="en-US" dirty="0">
              <a:latin typeface="Arial" panose="020B0604020202020204" pitchFamily="34" charset="0"/>
            </a:endParaRPr>
          </a:p>
          <a:p>
            <a:r>
              <a:rPr lang="en-US" altLang="en-US" dirty="0">
                <a:latin typeface="Arial" panose="020B0604020202020204" pitchFamily="34" charset="0"/>
              </a:rPr>
              <a:t>as well as those coming from the bus (in the bottom half of the table). </a:t>
            </a:r>
            <a:endParaRPr lang="en-US" altLang="en-US" dirty="0">
              <a:latin typeface="Arial" panose="020B0604020202020204" pitchFamily="34" charset="0"/>
            </a:endParaRPr>
          </a:p>
          <a:p>
            <a:r>
              <a:rPr lang="en-US" altLang="en-US"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endParaRPr lang="en-US" altLang="en-US"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endParaRPr lang="en-US" altLang="en-US" dirty="0">
              <a:latin typeface="Arial" panose="020B0604020202020204" pitchFamily="34" charset="0"/>
            </a:endParaRPr>
          </a:p>
          <a:p>
            <a:endParaRPr lang="en-US" altLang="en-US"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0752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noChangeArrowheads="1" noTextEdit="1"/>
          </p:cNvSpPr>
          <p:nvPr>
            <p:ph type="sldImg"/>
          </p:nvPr>
        </p:nvSpPr>
        <p:spPr/>
      </p:sp>
      <p:sp>
        <p:nvSpPr>
          <p:cNvPr id="2355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the processors share the same memory </a:t>
            </a:r>
            <a:endParaRPr lang="en-US" altLang="zh-CN">
              <a:latin typeface="Arial" panose="020B0604020202020204" pitchFamily="34" charset="0"/>
            </a:endParaRPr>
          </a:p>
          <a:p>
            <a:r>
              <a:rPr lang="en-US" altLang="zh-CN">
                <a:latin typeface="Arial" panose="020B0604020202020204" pitchFamily="34" charset="0"/>
              </a:rPr>
              <a:t>and their coordination are typically controlled by a single operating system. </a:t>
            </a:r>
            <a:endParaRPr lang="zh-CN" altLang="en-US">
              <a:latin typeface="Arial" panose="020B0604020202020204" pitchFamily="34" charset="0"/>
            </a:endParaRPr>
          </a:p>
        </p:txBody>
      </p:sp>
      <p:sp>
        <p:nvSpPr>
          <p:cNvPr id="2355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534DC834-10CE-FB42-AD27-5ED59D59A00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Slide Image Placeholder 1"/>
          <p:cNvSpPr>
            <a:spLocks noGrp="1" noRot="1" noChangeAspect="1" noChangeArrowheads="1" noTextEdit="1"/>
          </p:cNvSpPr>
          <p:nvPr>
            <p:ph type="sldImg"/>
          </p:nvPr>
        </p:nvSpPr>
        <p:spPr/>
      </p:sp>
      <p:sp>
        <p:nvSpPr>
          <p:cNvPr id="109570"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5.6 A write invalidate, cache coherence protocol for a private write-back cache showing the states and state transitions for each block in the cache. The cache states are shown in circles, with any access permitted by the local processor without a state transition shown in parentheses under the name of the state. The stimulus causing a state change is shown on the transition arcs in regular type, and any bus actions generated as part of the state transition are shown on the transition arc in bold. The stimulus actions apply to a block in the private cache, not to a specific address in the cache. Thus a read miss to a block in the shared state is a miss for that cache block but for a different address. The left side of the diagram shows state transitions based on actions of the processor </a:t>
            </a:r>
            <a:r>
              <a:rPr lang="en-US" sz="1200" kern="1200" dirty="0" err="1">
                <a:solidFill>
                  <a:schemeClr val="tx1"/>
                </a:solidFill>
                <a:effectLst/>
                <a:latin typeface="Arial" panose="020B0604020202020204" pitchFamily="34" charset="0"/>
                <a:ea typeface="宋体" panose="02010600030101010101" pitchFamily="2" charset="-122"/>
                <a:cs typeface="+mn-cs"/>
              </a:rPr>
              <a:t>asso</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ciated</a:t>
            </a:r>
            <a:r>
              <a:rPr lang="en-US" sz="1200" kern="1200" dirty="0">
                <a:solidFill>
                  <a:schemeClr val="tx1"/>
                </a:solidFill>
                <a:effectLst/>
                <a:latin typeface="Arial" panose="020B0604020202020204" pitchFamily="34" charset="0"/>
                <a:ea typeface="宋体" panose="02010600030101010101" pitchFamily="2" charset="-122"/>
                <a:cs typeface="+mn-cs"/>
              </a:rPr>
              <a:t> with this cache; the right side shows transitions based on operations on the bus. A read miss in the exclusive or shared state and a write miss in the exclusive state occur when the address requested by the processor does not match the address in the local cache block. Such a miss is a standard cache replacement miss. An attempt to write a block in the shared state generates an invalidate. Whenever a bus transaction occurs, all private caches that contain the cache block specified in the bus transaction take the action dictated by the right half of the diagram. The protocol assumes that memory (or a shared cache) provides data on a read miss for a block that is clean in all local caches. In actual implementations, these two sets of state diagrams are combined. In practice, there are many subtle variations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09571"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5D6EA8A1-7B42-1645-9590-A913A2233B3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p:cNvSpPr>
            <a:spLocks noGrp="1" noRot="1" noChangeAspect="1" noChangeArrowheads="1" noTextEdit="1"/>
          </p:cNvSpPr>
          <p:nvPr>
            <p:ph type="sldImg"/>
          </p:nvPr>
        </p:nvSpPr>
        <p:spPr/>
      </p:sp>
      <p:sp>
        <p:nvSpPr>
          <p:cNvPr id="111618"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Whenever a bus transaction occurs, all private caches that contain the cache block specified in the bus transaction take the action dictated by the right half of the diagram. The proto- col assumes that memory (or a shared cache) provides data on a read miss for a block that is clean in all local caches. In actual implementations, these two sets of state diagrams are combined. In practice, there are many subtle varia- </a:t>
            </a:r>
            <a:r>
              <a:rPr lang="en-US" altLang="en-US" dirty="0" err="1">
                <a:latin typeface="Arial" panose="020B0604020202020204" pitchFamily="34" charset="0"/>
              </a:rPr>
              <a:t>tions</a:t>
            </a:r>
            <a:r>
              <a:rPr lang="en-US" altLang="en-US" dirty="0">
                <a:latin typeface="Arial" panose="020B0604020202020204" pitchFamily="34" charset="0"/>
              </a:rPr>
              <a:t>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 </a:t>
            </a:r>
            <a:endParaRPr lang="en-US" altLang="en-US" dirty="0">
              <a:latin typeface="Arial" panose="020B0604020202020204" pitchFamily="34" charset="0"/>
            </a:endParaRPr>
          </a:p>
        </p:txBody>
      </p:sp>
      <p:sp>
        <p:nvSpPr>
          <p:cNvPr id="111619"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5D6D9735-8492-864B-906D-115ADCDAECE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Slide Image Placeholder 1"/>
          <p:cNvSpPr>
            <a:spLocks noGrp="1" noRot="1" noChangeAspect="1" noChangeArrowheads="1" noTextEdit="1"/>
          </p:cNvSpPr>
          <p:nvPr>
            <p:ph type="sldImg"/>
          </p:nvPr>
        </p:nvSpPr>
        <p:spPr/>
      </p:sp>
      <p:sp>
        <p:nvSpPr>
          <p:cNvPr id="113666"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5.7 Cache coherence state diagram with the state transitions induced by the local processor shown in black and by the bus activities shown in gray. As in Figure 5.6, the activities on a transition are shown in bold.</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13667"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9B51EAF8-A5BA-F74B-A86E-F60BC9EE2F9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Slide Image Placeholder 1"/>
          <p:cNvSpPr>
            <a:spLocks noGrp="1" noRot="1" noChangeAspect="1" noChangeArrowheads="1" noTextEdit="1"/>
          </p:cNvSpPr>
          <p:nvPr>
            <p:ph type="sldImg"/>
          </p:nvPr>
        </p:nvSpPr>
        <p:spPr/>
      </p:sp>
      <p:sp>
        <p:nvSpPr>
          <p:cNvPr id="115714"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i="1">
                <a:latin typeface="Arial" panose="020B0604020202020204" pitchFamily="34" charset="0"/>
              </a:rPr>
              <a:t>	refer to </a:t>
            </a:r>
            <a:r>
              <a:rPr lang="en-US" altLang="zh-CN" b="1" i="1">
                <a:latin typeface="Arial" panose="020B0604020202020204" pitchFamily="34" charset="0"/>
                <a:hlinkClick r:id="rId3"/>
              </a:rPr>
              <a:t>https://www.youtube.com/watch?v=OLGEtXV4U3I</a:t>
            </a:r>
            <a:endParaRPr lang="en-US" altLang="zh-CN" b="1" i="1">
              <a:latin typeface="Arial" panose="020B0604020202020204" pitchFamily="34" charset="0"/>
            </a:endParaRPr>
          </a:p>
          <a:p>
            <a:pPr eaLnBrk="1" hangingPunct="1"/>
            <a:r>
              <a:rPr lang="en-US" altLang="zh-CN" b="1" i="1">
                <a:latin typeface="Arial" panose="020B0604020202020204" pitchFamily="34" charset="0"/>
              </a:rPr>
              <a:t>	MESI writes exclusive to modified silently, without broadcast on bus</a:t>
            </a:r>
            <a:endParaRPr lang="en-US" altLang="zh-CN" b="1">
              <a:latin typeface="Arial" panose="020B0604020202020204" pitchFamily="34" charset="0"/>
            </a:endParaRPr>
          </a:p>
          <a:p>
            <a:endParaRPr lang="en-US" altLang="en-US">
              <a:latin typeface="Arial" panose="020B0604020202020204" pitchFamily="34" charset="0"/>
            </a:endParaRPr>
          </a:p>
        </p:txBody>
      </p:sp>
      <p:sp>
        <p:nvSpPr>
          <p:cNvPr id="115715"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E6DA107-A4FF-F746-9DAD-9F095A903BC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Slide Image Placeholder 1"/>
          <p:cNvSpPr>
            <a:spLocks noGrp="1" noRot="1" noChangeAspect="1" noChangeArrowheads="1" noTextEdit="1"/>
          </p:cNvSpPr>
          <p:nvPr>
            <p:ph type="sldImg"/>
          </p:nvPr>
        </p:nvSpPr>
        <p:spPr/>
      </p:sp>
      <p:sp>
        <p:nvSpPr>
          <p:cNvPr id="1177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i="1" dirty="0">
                <a:latin typeface="Arial" panose="020B0604020202020204" pitchFamily="34" charset="0"/>
              </a:rPr>
              <a:t>	refer to </a:t>
            </a:r>
            <a:r>
              <a:rPr lang="en-US" altLang="zh-CN" b="1" i="1" dirty="0">
                <a:latin typeface="Arial" panose="020B0604020202020204" pitchFamily="34" charset="0"/>
                <a:hlinkClick r:id="rId3"/>
              </a:rPr>
              <a:t>https://www.youtube.com/watch?v=OLGEtXV4U3I</a:t>
            </a:r>
            <a:endParaRPr lang="en-US" altLang="zh-CN" b="1" i="1" dirty="0">
              <a:latin typeface="Arial" panose="020B0604020202020204" pitchFamily="34" charset="0"/>
            </a:endParaRPr>
          </a:p>
          <a:p>
            <a:pPr eaLnBrk="1" hangingPunct="1"/>
            <a:r>
              <a:rPr lang="en-US" altLang="zh-CN" b="1" i="1" dirty="0">
                <a:latin typeface="Arial" panose="020B0604020202020204" pitchFamily="34" charset="0"/>
              </a:rPr>
              <a:t>	MESI writes exclusive to modified silently, without broadcast on bus</a:t>
            </a:r>
            <a:endParaRPr lang="en-US" altLang="zh-CN" b="1" dirty="0">
              <a:latin typeface="Arial" panose="020B0604020202020204" pitchFamily="34" charset="0"/>
            </a:endParaRPr>
          </a:p>
          <a:p>
            <a:endParaRPr lang="en-US" altLang="en-US" dirty="0">
              <a:latin typeface="Arial" panose="020B0604020202020204" pitchFamily="34" charset="0"/>
            </a:endParaRPr>
          </a:p>
          <a:p>
            <a:r>
              <a:rPr lang="en-US" altLang="en-US" i="1" dirty="0">
                <a:latin typeface="Arial" panose="020B0604020202020204" pitchFamily="34" charset="0"/>
              </a:rPr>
              <a:t>MESI </a:t>
            </a:r>
            <a:r>
              <a:rPr lang="en-US" altLang="en-US" dirty="0">
                <a:latin typeface="Arial" panose="020B0604020202020204" pitchFamily="34" charset="0"/>
              </a:rPr>
              <a:t>adds the state Exclusive to the basic MSI protocol to indicate when a cache block is resident only in a single cache but is clean. If a block is in the E state, it can be written without generating any invalidates, which optimizes the case where a block is read by a single cache before being written by that same cache. Of course, when a read miss to a block in the E state occurs, the block must be changed to the S state to maintain coherence. Because all sub- sequent accesses are snooped, it is possible to maintain the accuracy of this state. In particular, if another processor issues a read miss, the state is changed from exclusive to shared. The advantage of adding this state is that a subsequent write to a block in the exclusive state by the same core need not acquire bus access or generate an invalidate, since the block is known to be exclusively in this local cache; the processor merely changes the state to modified. This state is easily added by using the bit that encodes the coherent state as an exclusive state and using the dirty bit to indicate that a bock is modified. The popular MESI protocol, which is named for the four states it includes (Modified, Exclusive, Shared, and Invalid), uses this structure. </a:t>
            </a:r>
            <a:endParaRPr lang="en-US" altLang="en-US"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The Intel i7 uses a variant of a MESI protocol, called </a:t>
            </a:r>
            <a:r>
              <a:rPr lang="en-US" altLang="en-US" b="1" dirty="0">
                <a:latin typeface="Arial" panose="020B0604020202020204" pitchFamily="34" charset="0"/>
              </a:rPr>
              <a:t>MESIF</a:t>
            </a:r>
            <a:r>
              <a:rPr lang="en-US" altLang="en-US" dirty="0">
                <a:latin typeface="Arial" panose="020B0604020202020204" pitchFamily="34" charset="0"/>
              </a:rPr>
              <a:t>, which adds a state (Forward) to designate which sharing processor should respond to a request. It is designed to enhance performance in distributed memory organizations.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177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A376B37B-97B5-E64A-B78A-757336CE08C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Slide Image Placeholder 1"/>
          <p:cNvSpPr>
            <a:spLocks noGrp="1" noRot="1" noChangeAspect="1" noChangeArrowheads="1" noTextEdit="1"/>
          </p:cNvSpPr>
          <p:nvPr>
            <p:ph type="sldImg"/>
          </p:nvPr>
        </p:nvSpPr>
        <p:spPr/>
      </p:sp>
      <p:sp>
        <p:nvSpPr>
          <p:cNvPr id="119810"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i="1" dirty="0">
                <a:latin typeface="Arial" panose="020B0604020202020204" pitchFamily="34" charset="0"/>
              </a:rPr>
              <a:t>MOESI </a:t>
            </a:r>
            <a:r>
              <a:rPr lang="en-US" altLang="en-US" dirty="0">
                <a:latin typeface="Arial" panose="020B0604020202020204" pitchFamily="34" charset="0"/>
              </a:rPr>
              <a:t>adds the state Owned to the MESI protocol to indicate that the associated block is owned by that cache and out-of-date in memory. In MSI and MESI protocols, when there is an attempt to share a block in the Modified state, the state is changed to Shared (in both the original and newly sharing cache), and the block must be written back to memory. In a MOESI protocol, the block can be changed from the Modified to Owned state in the original cache without writing it to memory. Other caches, which are newly sharing the block, keep the block in the Shared state; the O state, which only the original cache holds, indicates that the main memory copy is out of date and that the designated cache is the owner. The owner of the block must supply it on a miss, since memory is not up to date and must write the block back to memory if it is replaced. The AMD Opteron uses the MOESI protocol.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19811"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83A002E0-C9B1-5A4B-B92A-123CBAC364C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Venn diagram shows which states share which characteristics. All states besides I are valid. M, O, and E are ownership states. Both M and E denote exclusivity, in that no other caches have a valid copy of the block. Both</a:t>
            </a:r>
            <a:r>
              <a:rPr lang="zh-CN" altLang="en-US" dirty="0"/>
              <a:t> </a:t>
            </a:r>
            <a:r>
              <a:rPr lang="en-US" dirty="0"/>
              <a:t>M and O indicate that the block is potentially dirty</a:t>
            </a:r>
            <a:r>
              <a:rPr lang="en-US" altLang="zh-CN" dirty="0"/>
              <a:t>.</a:t>
            </a:r>
            <a:r>
              <a:rPr lang="zh-CN" altLang="en-US" dirty="0"/>
              <a:t>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幻灯片图像占位符 1"/>
          <p:cNvSpPr>
            <a:spLocks noGrp="1" noRot="1" noChangeAspect="1" noChangeArrowheads="1" noTextEdit="1"/>
          </p:cNvSpPr>
          <p:nvPr>
            <p:ph type="sldImg"/>
          </p:nvPr>
        </p:nvSpPr>
        <p:spPr/>
      </p:sp>
      <p:sp>
        <p:nvSpPr>
          <p:cNvPr id="12288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12288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D406F5A-8EA0-624E-8EB4-418463346C1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dirty="0"/>
              <a:t>1. </a:t>
            </a:r>
            <a:r>
              <a:rPr lang="en-US" sz="1200" kern="1200" dirty="0">
                <a:solidFill>
                  <a:schemeClr val="tx1"/>
                </a:solidFill>
                <a:effectLst/>
                <a:latin typeface="Arial" panose="020B0604020202020204" pitchFamily="34" charset="0"/>
                <a:ea typeface="宋体" panose="02010600030101010101" pitchFamily="2" charset="-122"/>
                <a:cs typeface="+mn-cs"/>
              </a:rPr>
              <a:t>Every bus transaction must check the cache-address tags, which could </a:t>
            </a:r>
            <a:r>
              <a:rPr lang="en-US" sz="1200" kern="1200" dirty="0" err="1">
                <a:solidFill>
                  <a:schemeClr val="tx1"/>
                </a:solidFill>
                <a:effectLst/>
                <a:latin typeface="Arial" panose="020B0604020202020204" pitchFamily="34" charset="0"/>
                <a:ea typeface="宋体" panose="02010600030101010101" pitchFamily="2" charset="-122"/>
                <a:cs typeface="+mn-cs"/>
              </a:rPr>
              <a:t>poten</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tially</a:t>
            </a:r>
            <a:r>
              <a:rPr lang="en-US" sz="1200" kern="1200" dirty="0">
                <a:solidFill>
                  <a:schemeClr val="tx1"/>
                </a:solidFill>
                <a:effectLst/>
                <a:latin typeface="Arial" panose="020B0604020202020204" pitchFamily="34" charset="0"/>
                <a:ea typeface="宋体" panose="02010600030101010101" pitchFamily="2" charset="-122"/>
                <a:cs typeface="+mn-cs"/>
              </a:rPr>
              <a:t> interfere with processor cache accesses. One way to reduce this interference is to duplicate the tags and have snoop accesses directed to the duplicate tags. Another approach is to use a directory at the shared L3 cache; the directory indicates whether a given block is shared and possibly which cores have copies. With the directory information, invalidates can be directed only to those caches with copies of the cache block. This requires that L3 must always have a copy of any data item in L1 or L2, a property called inclusion, which we will return to in Section 5.7.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As mentioned earlier, the tags can be duplicated. This doubles the effective cache-level snoop bandwidth. If we assume that half the coherence requests do not hit on a snoop request and the cost of the snoop request is only 10 cycles (versus 15), then we can cut the average cost of a CMR to 12.5 cycles. This reduction allows the coherence miss rate to be 0.88, or alternatively to support one additional processor (7 versus 6).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2. If the outer most cache on a multicore (typically L3) is shared, we can distribute that cache so that each processor has a portion of the memory and handles snoops for that portion of the address space. This approach, used by the IBM 12-core Power8, leads to a NUCA design, but effectively scales the snoop bandwidth at L3 by the number of processors. If there is a snoop hit in L3, then we must still broadcast to all L2 caches, which must in turn snoop their contents. Since L3 is acting as a filter on the snoop requests, L3 must be inclusive.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3. We can place a directory at the level of the outermost shared cache (say, L3). L3 acts as a filter on snoop requests and must be inclusive. The use of a directory at L3 means that we need not snoop or broadcast to all the L2 caches, but only those that the directory indicates may have a copy of the block. Just as L3 may be distributed, the associated directory entries may also be distributed. This approach is used in the Intel Xeon E7 series, which supports from 8 to 32 cores.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latin typeface="Arial" panose="020B0604020202020204" pitchFamily="34" charset="0"/>
              </a:rPr>
              <a:t>Still shared memory</a:t>
            </a:r>
            <a:endParaRPr lang="en-US" altLang="zh-CN" dirty="0">
              <a:latin typeface="Arial" panose="020B0604020202020204" pitchFamily="34" charset="0"/>
            </a:endParaRPr>
          </a:p>
          <a:p>
            <a:endParaRPr lang="en-US" altLang="en-US" dirty="0">
              <a:latin typeface="Arial" panose="020B0604020202020204" pitchFamily="34" charset="0"/>
            </a:endParaRPr>
          </a:p>
          <a:p>
            <a:r>
              <a:rPr lang="en-US" altLang="en-US" dirty="0">
                <a:latin typeface="Arial" panose="020B0604020202020204" pitchFamily="34" charset="0"/>
              </a:rPr>
              <a:t>Then about </a:t>
            </a:r>
            <a:r>
              <a:rPr lang="en-US" altLang="en-US" dirty="0">
                <a:latin typeface="Arial" panose="020B0604020202020204" pitchFamily="34" charset="0"/>
              </a:rPr>
              <a:t>its performance</a:t>
            </a:r>
            <a:endParaRPr lang="en-US" altLang="en-US" dirty="0">
              <a:latin typeface="Arial" panose="020B0604020202020204" pitchFamily="34" charset="0"/>
            </a:endParaRPr>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5.8 A single-chip multicore with a distributed cache. In current designs, the distributed shared cache is usually L3, and levels L1 and L2 are private. There are </a:t>
            </a:r>
            <a:r>
              <a:rPr lang="en-US" sz="1200" kern="1200" dirty="0" err="1">
                <a:solidFill>
                  <a:schemeClr val="tx1"/>
                </a:solidFill>
                <a:effectLst/>
                <a:latin typeface="Arial" panose="020B0604020202020204" pitchFamily="34" charset="0"/>
                <a:ea typeface="宋体" panose="02010600030101010101" pitchFamily="2" charset="-122"/>
                <a:cs typeface="+mn-cs"/>
              </a:rPr>
              <a:t>typ</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ically</a:t>
            </a:r>
            <a:r>
              <a:rPr lang="en-US" sz="1200" kern="1200" dirty="0">
                <a:solidFill>
                  <a:schemeClr val="tx1"/>
                </a:solidFill>
                <a:effectLst/>
                <a:latin typeface="Arial" panose="020B0604020202020204" pitchFamily="34" charset="0"/>
                <a:ea typeface="宋体" panose="02010600030101010101" pitchFamily="2" charset="-122"/>
                <a:cs typeface="+mn-cs"/>
              </a:rPr>
              <a:t> multiple memory channels (2–8 in today’s designs). This design is NUCA, since the access time to L3 portions varies with faster access time for the directly attached core. Because it is NUCA, it is also NUMA. </a:t>
            </a:r>
            <a:endParaRPr lang="en-US" dirty="0"/>
          </a:p>
          <a:p>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幻灯片图像占位符 1"/>
          <p:cNvSpPr>
            <a:spLocks noGrp="1" noRot="1" noChangeAspect="1" noChangeArrowheads="1" noTextEdit="1"/>
          </p:cNvSpPr>
          <p:nvPr>
            <p:ph type="sldImg"/>
          </p:nvPr>
        </p:nvSpPr>
        <p:spPr/>
      </p:sp>
      <p:sp>
        <p:nvSpPr>
          <p:cNvPr id="2560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According to how processors are integrated, there are two types of multiprocessor architectures.</a:t>
            </a:r>
            <a:endParaRPr lang="en-US" altLang="zh-CN">
              <a:latin typeface="Arial" panose="020B0604020202020204" pitchFamily="34" charset="0"/>
            </a:endParaRPr>
          </a:p>
          <a:p>
            <a:r>
              <a:rPr lang="en-US" altLang="zh-CN">
                <a:latin typeface="Arial" panose="020B0604020202020204" pitchFamily="34" charset="0"/>
              </a:rPr>
              <a:t>The first one is multicore computers, they use a single chip integrated with multiple cores.</a:t>
            </a:r>
            <a:endParaRPr lang="en-US" altLang="zh-CN">
              <a:latin typeface="Arial" panose="020B0604020202020204" pitchFamily="34" charset="0"/>
            </a:endParaRPr>
          </a:p>
          <a:p>
            <a:r>
              <a:rPr lang="en-US" altLang="zh-CN">
                <a:latin typeface="Arial" panose="020B0604020202020204" pitchFamily="34" charset="0"/>
              </a:rPr>
              <a:t>While the second type, multi-chip computers have multiple chips, each might be a multicore system.</a:t>
            </a:r>
            <a:endParaRPr lang="en-US" altLang="zh-CN">
              <a:latin typeface="Arial" panose="020B0604020202020204" pitchFamily="34" charset="0"/>
            </a:endParaRPr>
          </a:p>
        </p:txBody>
      </p:sp>
      <p:sp>
        <p:nvSpPr>
          <p:cNvPr id="25603"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A78B3DDF-1D60-A849-B54A-4E713972474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宋体" panose="02010600030101010101" pitchFamily="2" charset="-122"/>
                <a:cs typeface="+mn-cs"/>
              </a:rPr>
              <a:t>the misses that arise from </a:t>
            </a:r>
            <a:r>
              <a:rPr lang="en-US" sz="1200" kern="1200" dirty="0" err="1">
                <a:solidFill>
                  <a:schemeClr val="tx1"/>
                </a:solidFill>
                <a:effectLst/>
                <a:latin typeface="Arial" panose="020B0604020202020204" pitchFamily="34" charset="0"/>
                <a:ea typeface="宋体" panose="02010600030101010101" pitchFamily="2" charset="-122"/>
                <a:cs typeface="+mn-cs"/>
              </a:rPr>
              <a:t>interprocessor</a:t>
            </a:r>
            <a:r>
              <a:rPr lang="en-US" sz="1200" kern="1200" dirty="0">
                <a:solidFill>
                  <a:schemeClr val="tx1"/>
                </a:solidFill>
                <a:effectLst/>
                <a:latin typeface="Arial" panose="020B0604020202020204" pitchFamily="34" charset="0"/>
                <a:ea typeface="宋体" panose="02010600030101010101" pitchFamily="2" charset="-122"/>
                <a:cs typeface="+mn-cs"/>
              </a:rPr>
              <a:t> communication, which are often called coherence misses, can be broken into two separate sources. </a:t>
            </a:r>
            <a:endParaRPr lang="en-US" dirty="0"/>
          </a:p>
          <a:p>
            <a:r>
              <a:rPr lang="en-US" sz="1200" kern="1200" dirty="0">
                <a:solidFill>
                  <a:schemeClr val="tx1"/>
                </a:solidFill>
                <a:effectLst/>
                <a:latin typeface="Arial" panose="020B0604020202020204" pitchFamily="34" charset="0"/>
                <a:ea typeface="宋体" panose="02010600030101010101" pitchFamily="2" charset="-122"/>
                <a:cs typeface="+mn-cs"/>
              </a:rPr>
              <a:t>The first source is the true sharing misses that arise from the communication of data through the cache coherence mechanism. In an invalidation-based protocol, the first write by a processor to a shared cache block causes an invalidation to establish ownership of that block. Additionally, when another processor attempts to read a modified word in that cache block, a miss occurs and the resultant block is transferred. Both these misses are classified as true sharing misses because they directly arise from the sharing of data among processors.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second effect, called false sharing, arises from the use of an invalidation- based coherence algorithm with a single valid bit per cache block. False sharing occurs when a block is invalidated (and a subsequent reference causes a miss) because some word in the block, other than the one being read, is written into. If the word written into is actually used by the processor that received the </a:t>
            </a:r>
            <a:r>
              <a:rPr lang="en-US" sz="1200" kern="1200" dirty="0" err="1">
                <a:solidFill>
                  <a:schemeClr val="tx1"/>
                </a:solidFill>
                <a:effectLst/>
                <a:latin typeface="Arial" panose="020B0604020202020204" pitchFamily="34" charset="0"/>
                <a:ea typeface="宋体" panose="02010600030101010101" pitchFamily="2" charset="-122"/>
                <a:cs typeface="+mn-cs"/>
              </a:rPr>
              <a:t>inval</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idate</a:t>
            </a:r>
            <a:r>
              <a:rPr lang="en-US" sz="1200" kern="1200" dirty="0">
                <a:solidFill>
                  <a:schemeClr val="tx1"/>
                </a:solidFill>
                <a:effectLst/>
                <a:latin typeface="Arial" panose="020B0604020202020204" pitchFamily="34" charset="0"/>
                <a:ea typeface="宋体" panose="02010600030101010101" pitchFamily="2" charset="-122"/>
                <a:cs typeface="+mn-cs"/>
              </a:rPr>
              <a:t>, then the reference was a true sharing reference and would have caused a miss independent of the block size. If, however, the word being written and the word read are different and the invalidation does not cause a new value to be </a:t>
            </a:r>
            <a:r>
              <a:rPr lang="en-US" sz="1200" kern="1200" dirty="0" err="1">
                <a:solidFill>
                  <a:schemeClr val="tx1"/>
                </a:solidFill>
                <a:effectLst/>
                <a:latin typeface="Arial" panose="020B0604020202020204" pitchFamily="34" charset="0"/>
                <a:ea typeface="宋体" panose="02010600030101010101" pitchFamily="2" charset="-122"/>
                <a:cs typeface="+mn-cs"/>
              </a:rPr>
              <a:t>commu</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nicated</a:t>
            </a:r>
            <a:r>
              <a:rPr lang="en-US" sz="1200" kern="1200" dirty="0">
                <a:solidFill>
                  <a:schemeClr val="tx1"/>
                </a:solidFill>
                <a:effectLst/>
                <a:latin typeface="Arial" panose="020B0604020202020204" pitchFamily="34" charset="0"/>
                <a:ea typeface="宋体" panose="02010600030101010101" pitchFamily="2" charset="-122"/>
                <a:cs typeface="+mn-cs"/>
              </a:rPr>
              <a:t>, but only causes an extra cache miss, then it is a false sharing miss. In a false sharing miss, the block is shared, but no word in the cache is actually shared, and the miss would not occur if the block size were a single word.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Slide Image Placeholder 1"/>
          <p:cNvSpPr>
            <a:spLocks noGrp="1" noRot="1" noChangeAspect="1" noChangeArrowheads="1" noTextEdit="1"/>
          </p:cNvSpPr>
          <p:nvPr>
            <p:ph type="sldImg"/>
          </p:nvPr>
        </p:nvSpPr>
        <p:spPr/>
      </p:sp>
      <p:sp>
        <p:nvSpPr>
          <p:cNvPr id="130050"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P</a:t>
            </a:r>
            <a:r>
              <a:rPr lang="en-US" altLang="zh-CN">
                <a:latin typeface="Arial" panose="020B0604020202020204" pitchFamily="34" charset="0"/>
              </a:rPr>
              <a:t>219</a:t>
            </a:r>
            <a:r>
              <a:rPr lang="zh-CN" altLang="en-US">
                <a:latin typeface="Arial" panose="020B0604020202020204" pitchFamily="34" charset="0"/>
              </a:rPr>
              <a:t> </a:t>
            </a:r>
            <a:r>
              <a:rPr lang="en-US" altLang="zh-CN">
                <a:latin typeface="Arial" panose="020B0604020202020204" pitchFamily="34" charset="0"/>
              </a:rPr>
              <a:t>on 4</a:t>
            </a:r>
            <a:r>
              <a:rPr lang="en-US" altLang="zh-CN" baseline="30000">
                <a:latin typeface="Arial" panose="020B0604020202020204" pitchFamily="34" charset="0"/>
              </a:rPr>
              <a:t>th</a:t>
            </a:r>
            <a:r>
              <a:rPr lang="en-US" altLang="zh-CN">
                <a:latin typeface="Arial" panose="020B0604020202020204" pitchFamily="34" charset="0"/>
              </a:rPr>
              <a:t> edition</a:t>
            </a:r>
            <a:endParaRPr lang="en-US" altLang="en-US">
              <a:latin typeface="Arial" panose="020B0604020202020204" pitchFamily="34" charset="0"/>
            </a:endParaRPr>
          </a:p>
        </p:txBody>
      </p:sp>
      <p:sp>
        <p:nvSpPr>
          <p:cNvPr id="130051"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BAE21662-7B82-B743-9102-32E8ED59FB3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Slide Image Placeholder 1"/>
          <p:cNvSpPr>
            <a:spLocks noGrp="1" noRot="1" noChangeAspect="1" noChangeArrowheads="1" noTextEdit="1"/>
          </p:cNvSpPr>
          <p:nvPr>
            <p:ph type="sldImg"/>
          </p:nvPr>
        </p:nvSpPr>
        <p:spPr/>
      </p:sp>
      <p:sp>
        <p:nvSpPr>
          <p:cNvPr id="132098"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Follow the first case in the definition of true sharing miss:</a:t>
            </a:r>
            <a:endParaRPr lang="en-US" altLang="en-US">
              <a:latin typeface="Arial" panose="020B0604020202020204" pitchFamily="34" charset="0"/>
            </a:endParaRPr>
          </a:p>
          <a:p>
            <a:r>
              <a:rPr lang="en-US" altLang="zh-CN">
                <a:latin typeface="Arial" panose="020B0604020202020204" pitchFamily="34" charset="0"/>
              </a:rPr>
              <a:t>first write by a processor to a shared cache block (causes an invalidation to establish ownership of that block)</a:t>
            </a:r>
            <a:endParaRPr lang="en-US" altLang="zh-CN">
              <a:latin typeface="Arial" panose="020B0604020202020204" pitchFamily="34" charset="0"/>
            </a:endParaRPr>
          </a:p>
          <a:p>
            <a:endParaRPr lang="en-US" altLang="en-US">
              <a:latin typeface="Arial" panose="020B0604020202020204" pitchFamily="34" charset="0"/>
            </a:endParaRPr>
          </a:p>
        </p:txBody>
      </p:sp>
      <p:sp>
        <p:nvSpPr>
          <p:cNvPr id="132099"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E808389C-DC35-344A-85E4-A19D347F76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remaining content related to performance in Chapter 5.3 to be included in subsequent lectures</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fld>
            <a:endParaRPr lang="en-US" altLang="zh-CN"/>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Slide Image Placeholder 1"/>
          <p:cNvSpPr>
            <a:spLocks noGrp="1" noRot="1" noChangeAspect="1" noChangeArrowheads="1" noTextEdit="1"/>
          </p:cNvSpPr>
          <p:nvPr>
            <p:ph type="sldImg"/>
          </p:nvPr>
        </p:nvSpPr>
        <p:spPr/>
      </p:sp>
      <p:sp>
        <p:nvSpPr>
          <p:cNvPr id="139266"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A directory is added to each node to implement cache coherence in a distributed-memory multi- processor. In this case, a node is shown as a single multicore chip, and the directory information for the associated memory may reside either on or off the multicore. Each directory is responsible for tracking the caches that share the memory addresses of the portion of memory in the node. The coherence mechanism would handle both the main- tenance of the directory information and any coherence actions needed within the multicore node. </a:t>
            </a:r>
            <a:endParaRPr lang="en-US" altLang="en-US">
              <a:latin typeface="Arial" panose="020B0604020202020204" pitchFamily="34" charset="0"/>
            </a:endParaRPr>
          </a:p>
          <a:p>
            <a:endParaRPr lang="en-US" altLang="en-US">
              <a:latin typeface="Arial" panose="020B0604020202020204" pitchFamily="34" charset="0"/>
            </a:endParaRPr>
          </a:p>
        </p:txBody>
      </p:sp>
      <p:sp>
        <p:nvSpPr>
          <p:cNvPr id="139267"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47F80FB6-1B88-4E4A-BD01-26E574A77AE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5.19 The possible messages sent among nodes to maintain coherence, along with the source and des- </a:t>
            </a:r>
            <a:r>
              <a:rPr lang="en-US" sz="1200" kern="1200" dirty="0" err="1">
                <a:solidFill>
                  <a:schemeClr val="tx1"/>
                </a:solidFill>
                <a:effectLst/>
                <a:latin typeface="Arial" panose="020B0604020202020204" pitchFamily="34" charset="0"/>
                <a:ea typeface="宋体" panose="02010600030101010101" pitchFamily="2" charset="-122"/>
                <a:cs typeface="+mn-cs"/>
              </a:rPr>
              <a:t>tination</a:t>
            </a:r>
            <a:r>
              <a:rPr lang="en-US" sz="1200" kern="1200" dirty="0">
                <a:solidFill>
                  <a:schemeClr val="tx1"/>
                </a:solidFill>
                <a:effectLst/>
                <a:latin typeface="Arial" panose="020B0604020202020204" pitchFamily="34" charset="0"/>
                <a:ea typeface="宋体" panose="02010600030101010101" pitchFamily="2" charset="-122"/>
                <a:cs typeface="+mn-cs"/>
              </a:rPr>
              <a:t> node, the contents (where P 5 requesting node number, A 5 requested address, and D 5 data contents), and the function of the message. The first three messages are requests sent by the local node to the home. The fourth through sixth messages are messages sent to a remote node by the home when the home needs the data to satisfy a read or write miss request. Data value replies are used to send a value from the home node back to the requesting node. 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first three messages are requests sent by the local node to the home.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Data value replies are used to send a value from the home node back to the requesting node.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fourth through sixth messages are messages sent to a remote node by the home when the home needs the data to satisfy a read or write miss request.</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幻灯片图像占位符 1"/>
          <p:cNvSpPr>
            <a:spLocks noGrp="1" noRot="1" noChangeAspect="1" noChangeArrowheads="1" noTextEdit="1"/>
          </p:cNvSpPr>
          <p:nvPr>
            <p:ph type="sldImg"/>
          </p:nvPr>
        </p:nvSpPr>
        <p:spPr/>
      </p:sp>
      <p:sp>
        <p:nvSpPr>
          <p:cNvPr id="27650"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Such systems exploit thread-level parallelism through two different software models.</a:t>
            </a:r>
            <a:endParaRPr lang="en-US" altLang="zh-CN" dirty="0">
              <a:latin typeface="Arial" panose="020B0604020202020204" pitchFamily="34" charset="0"/>
            </a:endParaRPr>
          </a:p>
          <a:p>
            <a:r>
              <a:rPr lang="en-US" altLang="zh-CN" dirty="0">
                <a:latin typeface="Arial" panose="020B0604020202020204" pitchFamily="34" charset="0"/>
              </a:rPr>
              <a:t>The first is the execution of a tightly coupled set of threads collaborating on a single task, which is called parallel processing;</a:t>
            </a:r>
            <a:endParaRPr lang="en-US" altLang="zh-CN" dirty="0">
              <a:latin typeface="Arial" panose="020B0604020202020204" pitchFamily="34" charset="0"/>
            </a:endParaRPr>
          </a:p>
          <a:p>
            <a:r>
              <a:rPr lang="en-US" altLang="zh-CN" dirty="0">
                <a:latin typeface="Arial" panose="020B0604020202020204" pitchFamily="34" charset="0"/>
              </a:rPr>
              <a:t>The second is the execution of multiple, relatively independent processes that may originate from one or more users, which is called request-level parallelism.</a:t>
            </a:r>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Request-level parallelism may be exploited by a single application running on multiple processors, such as a database responding to queries, or multiple </a:t>
            </a:r>
            <a:r>
              <a:rPr lang="en-US" sz="1200" kern="1200" dirty="0" err="1">
                <a:solidFill>
                  <a:schemeClr val="tx1"/>
                </a:solidFill>
                <a:effectLst/>
                <a:latin typeface="Arial" panose="020B0604020202020204" pitchFamily="34" charset="0"/>
                <a:ea typeface="宋体" panose="02010600030101010101" pitchFamily="2" charset="-122"/>
                <a:cs typeface="+mn-cs"/>
              </a:rPr>
              <a:t>applica</a:t>
            </a:r>
            <a:r>
              <a:rPr lang="en-US" sz="1200" kern="1200" dirty="0">
                <a:solidFill>
                  <a:schemeClr val="tx1"/>
                </a:solidFill>
                <a:effectLst/>
                <a:latin typeface="Arial" panose="020B0604020202020204" pitchFamily="34" charset="0"/>
                <a:ea typeface="宋体" panose="02010600030101010101" pitchFamily="2" charset="-122"/>
                <a:cs typeface="+mn-cs"/>
              </a:rPr>
              <a:t>- </a:t>
            </a:r>
            <a:r>
              <a:rPr lang="en-US" sz="1200" kern="1200" dirty="0" err="1">
                <a:solidFill>
                  <a:schemeClr val="tx1"/>
                </a:solidFill>
                <a:effectLst/>
                <a:latin typeface="Arial" panose="020B0604020202020204" pitchFamily="34" charset="0"/>
                <a:ea typeface="宋体" panose="02010600030101010101" pitchFamily="2" charset="-122"/>
                <a:cs typeface="+mn-cs"/>
              </a:rPr>
              <a:t>tions</a:t>
            </a:r>
            <a:r>
              <a:rPr lang="en-US" sz="1200" kern="1200" dirty="0">
                <a:solidFill>
                  <a:schemeClr val="tx1"/>
                </a:solidFill>
                <a:effectLst/>
                <a:latin typeface="Arial" panose="020B0604020202020204" pitchFamily="34" charset="0"/>
                <a:ea typeface="宋体" panose="02010600030101010101" pitchFamily="2" charset="-122"/>
                <a:cs typeface="+mn-cs"/>
              </a:rPr>
              <a:t> running independently, often called multiprogramming. </a:t>
            </a:r>
            <a:endParaRPr lang="en-US" dirty="0"/>
          </a:p>
          <a:p>
            <a:endParaRPr lang="zh-CN" altLang="en-US" dirty="0">
              <a:latin typeface="Arial" panose="020B0604020202020204" pitchFamily="34" charset="0"/>
            </a:endParaRPr>
          </a:p>
        </p:txBody>
      </p:sp>
      <p:sp>
        <p:nvSpPr>
          <p:cNvPr id="27651"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FCF27448-212D-314D-861A-1BD3BBCBEB8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fourth through sixth messages are messages sent to a remote node by the home when the home needs the data to satisfy a read or write miss request.</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fourth through sixth messages are messages sent to a remote node by the home when the home needs the data to satisfy a read or write miss request.</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ChangeArrowheads="1" noTextEdit="1"/>
          </p:cNvSpPr>
          <p:nvPr>
            <p:ph type="sldImg"/>
          </p:nvPr>
        </p:nvSpPr>
        <p:spPr/>
      </p:sp>
      <p:sp>
        <p:nvSpPr>
          <p:cNvPr id="143362"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The fourth through sixth messages are messages sent to a remote node by the home when the home needs the data to satisfy a read or write miss request.</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alt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 </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3363"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Slide Image Placeholder 1"/>
          <p:cNvSpPr>
            <a:spLocks noGrp="1" noRot="1" noChangeAspect="1" noChangeArrowheads="1" noTextEdit="1"/>
          </p:cNvSpPr>
          <p:nvPr>
            <p:ph type="sldImg"/>
          </p:nvPr>
        </p:nvSpPr>
        <p:spPr/>
      </p:sp>
      <p:sp>
        <p:nvSpPr>
          <p:cNvPr id="145410"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5.20 State transition diagram for an individual cache block in a directory-based system. Requests by the local processor are shown in black, and those from the home directory are shown in gray. The states are identical to those in the snooping case, and the transactions are very similar, with explicit invalidate and write-back requests replacing the write misses that were formerly broadcast on the bus. </a:t>
            </a: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Arial" panose="020B060402020202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As we did for the snooping controller, we assume that an attempt to write a shared cache block is treated as a miss; in practice, such a transaction can be treated as an ownership request or upgrade request and can deliver ownership without requiring that the cache block be fetched.</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5411"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DCD14B45-E736-064D-A1D3-8D437567080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7" name="Slide Image Placeholder 1"/>
          <p:cNvSpPr>
            <a:spLocks noGrp="1" noRot="1" noChangeAspect="1" noChangeArrowheads="1" noTextEdit="1"/>
          </p:cNvSpPr>
          <p:nvPr>
            <p:ph type="sldImg"/>
          </p:nvPr>
        </p:nvSpPr>
        <p:spPr/>
      </p:sp>
      <p:sp>
        <p:nvSpPr>
          <p:cNvPr id="147458" name="Notes Placeholder 2"/>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Arial" panose="020B0604020202020204" pitchFamily="34" charset="0"/>
                <a:ea typeface="宋体" panose="02010600030101010101" pitchFamily="2" charset="-122"/>
                <a:cs typeface="+mn-cs"/>
              </a:rPr>
              <a:t>Figure 5.21 The state transition diagram for the directory has the same states and structure as the transition diagram for an individual cache. All actions are in gray because they are all externally caused. Bold indicates the action taken by the directory in response to the request.</a:t>
            </a:r>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147459" name="Slide Number Placeholder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71251E36-0509-E54C-8A1C-2A0B7127C06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幻灯片图像占位符 1"/>
          <p:cNvSpPr>
            <a:spLocks noGrp="1" noRot="1" noChangeAspect="1" noChangeArrowheads="1" noTextEdit="1"/>
          </p:cNvSpPr>
          <p:nvPr>
            <p:ph type="sldImg"/>
          </p:nvPr>
        </p:nvSpPr>
        <p:spPr/>
      </p:sp>
      <p:sp>
        <p:nvSpPr>
          <p:cNvPr id="14950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All these contents can be found in Chapter 5.</a:t>
            </a:r>
            <a:endParaRPr lang="zh-CN" altLang="en-US" dirty="0">
              <a:latin typeface="Arial" panose="020B0604020202020204" pitchFamily="34" charset="0"/>
            </a:endParaRPr>
          </a:p>
        </p:txBody>
      </p:sp>
      <p:sp>
        <p:nvSpPr>
          <p:cNvPr id="14950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B95BE756-23A7-0941-A8C4-13FE3A324E5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幻灯片图像占位符 1"/>
          <p:cNvSpPr>
            <a:spLocks noGrp="1" noRot="1" noChangeAspect="1" noChangeArrowheads="1" noTextEdit="1"/>
          </p:cNvSpPr>
          <p:nvPr>
            <p:ph type="sldImg"/>
          </p:nvPr>
        </p:nvSpPr>
        <p:spPr/>
      </p:sp>
      <p:sp>
        <p:nvSpPr>
          <p:cNvPr id="9830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9830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B8720624-A844-7844-B0F0-D6742A8B94D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幻灯片图像占位符 1"/>
          <p:cNvSpPr>
            <a:spLocks noGrp="1" noRot="1" noChangeAspect="1" noChangeArrowheads="1" noTextEdit="1"/>
          </p:cNvSpPr>
          <p:nvPr>
            <p:ph type="sldImg"/>
          </p:nvPr>
        </p:nvSpPr>
        <p:spPr/>
      </p:sp>
      <p:sp>
        <p:nvSpPr>
          <p:cNvPr id="10035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err="1">
                <a:latin typeface="Arial" panose="020B0604020202020204" pitchFamily="34" charset="0"/>
              </a:rPr>
              <a:t>zz</a:t>
            </a:r>
            <a:endParaRPr lang="en-US" altLang="zh-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Glee</a:t>
            </a:r>
            <a:r>
              <a:rPr lang="zh-CN" altLang="en-US" dirty="0">
                <a:latin typeface="Arial" panose="020B0604020202020204" pitchFamily="34" charset="0"/>
              </a:rPr>
              <a:t>是一首献给梦想家的颂歌，为那些时刻闪耀的梦想，为那些不辍追求的人们。”</a:t>
            </a:r>
            <a:endParaRPr lang="en-US" altLang="zh-CN" dirty="0">
              <a:latin typeface="Arial" panose="020B0604020202020204" pitchFamily="34" charset="0"/>
            </a:endParaRPr>
          </a:p>
          <a:p>
            <a:r>
              <a:rPr lang="en-US" altLang="zh-CN" dirty="0">
                <a:latin typeface="Arial" panose="020B0604020202020204" pitchFamily="34" charset="0"/>
              </a:rPr>
              <a:t>https://</a:t>
            </a:r>
            <a:r>
              <a:rPr lang="en-US" altLang="zh-CN" dirty="0" err="1">
                <a:latin typeface="Arial" panose="020B0604020202020204" pitchFamily="34" charset="0"/>
              </a:rPr>
              <a:t>www.bilibili.com</a:t>
            </a:r>
            <a:r>
              <a:rPr lang="en-US" altLang="zh-CN" dirty="0">
                <a:latin typeface="Arial" panose="020B0604020202020204" pitchFamily="34" charset="0"/>
              </a:rPr>
              <a:t>/video/av6346876</a:t>
            </a:r>
            <a:endParaRPr lang="en-US" altLang="zh-CN" dirty="0">
              <a:latin typeface="Arial" panose="020B0604020202020204" pitchFamily="34" charset="0"/>
            </a:endParaRPr>
          </a:p>
        </p:txBody>
      </p:sp>
      <p:sp>
        <p:nvSpPr>
          <p:cNvPr id="100355"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89624D68-1C23-A64B-9056-1AA53127E3F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幻灯片图像占位符 1"/>
          <p:cNvSpPr>
            <a:spLocks noGrp="1" noRot="1" noChangeAspect="1" noChangeArrowheads="1" noTextEdit="1"/>
          </p:cNvSpPr>
          <p:nvPr>
            <p:ph type="sldImg"/>
          </p:nvPr>
        </p:nvSpPr>
        <p:spPr/>
      </p:sp>
      <p:sp>
        <p:nvSpPr>
          <p:cNvPr id="29698"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Next, we’ll first introduce the multiprocessor architecture;</a:t>
            </a:r>
            <a:endParaRPr lang="en-US" altLang="zh-CN">
              <a:latin typeface="Arial" panose="020B0604020202020204" pitchFamily="34" charset="0"/>
            </a:endParaRPr>
          </a:p>
          <a:p>
            <a:r>
              <a:rPr lang="en-US" altLang="zh-CN">
                <a:latin typeface="Arial" panose="020B0604020202020204" pitchFamily="34" charset="0"/>
              </a:rPr>
              <a:t>After that, we’ll discuss how different processors manage memory in centralized and distributed fashion.</a:t>
            </a:r>
            <a:endParaRPr lang="en-US" altLang="zh-CN">
              <a:latin typeface="Arial" panose="020B0604020202020204" pitchFamily="34" charset="0"/>
            </a:endParaRPr>
          </a:p>
          <a:p>
            <a:r>
              <a:rPr lang="en-US" altLang="zh-CN">
                <a:latin typeface="Arial" panose="020B0604020202020204" pitchFamily="34" charset="0"/>
              </a:rPr>
              <a:t>For distributed shared memory, we also introduce how data coherence across different processors is maintained.</a:t>
            </a:r>
            <a:endParaRPr lang="zh-CN" altLang="en-US">
              <a:latin typeface="Arial" panose="020B0604020202020204" pitchFamily="34" charset="0"/>
            </a:endParaRPr>
          </a:p>
        </p:txBody>
      </p:sp>
      <p:sp>
        <p:nvSpPr>
          <p:cNvPr id="29699"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E14A7C3-490F-4A4E-A356-3378CD7AEA8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幻灯片图像占位符 1"/>
          <p:cNvSpPr>
            <a:spLocks noGrp="1" noRot="1" noChangeAspect="1" noChangeArrowheads="1" noTextEdit="1"/>
          </p:cNvSpPr>
          <p:nvPr>
            <p:ph type="sldImg"/>
          </p:nvPr>
        </p:nvSpPr>
        <p:spPr/>
      </p:sp>
      <p:sp>
        <p:nvSpPr>
          <p:cNvPr id="31746"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First, the multiprocessor architecture</a:t>
            </a:r>
            <a:endParaRPr lang="zh-CN" altLang="en-US">
              <a:latin typeface="Arial" panose="020B0604020202020204" pitchFamily="34" charset="0"/>
            </a:endParaRPr>
          </a:p>
        </p:txBody>
      </p:sp>
      <p:sp>
        <p:nvSpPr>
          <p:cNvPr id="31747"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9AC64683-77DA-2647-9B63-214E96FA3AF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9EC27AC2-C802-A04C-8BA1-B18936D4A1D8}" type="slidenum">
              <a:rPr lang="en-US" altLang="zh-CN"/>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1E3BC5DD-42F2-0543-8774-E541DBC18215}" type="slidenum">
              <a:rPr lang="en-US" altLang="zh-CN"/>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F86A171A-DEC0-D74C-A40F-C5D3AC07297B}" type="slidenum">
              <a:rPr lang="en-US" altLang="zh-CN"/>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21702557-3DD7-4999-A109-D5896FB82524}" type="slidenum">
              <a:rPr lang="en-US" altLang="zh-CN"/>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0770838E-B040-4187-ADD3-E799B4C0C8CF}" type="slidenum">
              <a:rPr lang="en-US" altLang="zh-CN"/>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09A99F5F-BAB9-4BE0-84BC-D4D146690A4B}" type="slidenum">
              <a:rPr lang="en-US" altLang="zh-CN"/>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2FB299FA-D739-4B59-81B5-3E20A08861F4}" type="slidenum">
              <a:rPr lang="en-US" altLang="zh-CN"/>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fld id="{9FFCC569-B828-46AD-B344-F57417265D79}" type="slidenum">
              <a:rPr lang="en-US" altLang="zh-CN"/>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fld id="{F0B58C8E-3EF7-497B-888A-88ABA4C4AE5B}" type="slidenum">
              <a:rPr lang="en-US" altLang="zh-CN"/>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fld id="{8D69050C-C5C0-4C2A-8837-D75C8562CAD5}" type="slidenum">
              <a:rPr lang="en-US" altLang="zh-CN"/>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FFC6D2E0-0B8B-45B5-B38E-FF5B298E7F57}" type="slidenum">
              <a:rPr lang="en-US" altLang="zh-CN"/>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452460B5-CEA9-7D4F-B85D-E2B696CAA6E6}" type="slidenum">
              <a:rPr lang="en-US" altLang="zh-CN"/>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0A146220-E3E9-4550-8C09-BB27D26166D8}" type="slidenum">
              <a:rPr lang="en-US" altLang="zh-CN"/>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F045A4E8-DC67-4869-A9F7-2E73F39DA6BF}" type="slidenum">
              <a:rPr lang="en-US" altLang="zh-CN"/>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F63EB1C2-0A30-4D2A-999E-DBEAFBDB2CAC}" type="slidenum">
              <a:rPr lang="en-US" altLang="zh-CN"/>
            </a:fld>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BA9E93DB-3DCF-1E4D-94E9-4A8BCED943F9}" type="slidenum">
              <a:rPr lang="en-US" altLang="zh-CN"/>
            </a:fld>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2852B156-B543-D94B-A883-BB4547FFBDD1}" type="slidenum">
              <a:rPr lang="en-US" altLang="zh-CN"/>
            </a:fld>
            <a:endParaRPr lang="en-US" altLang="zh-C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BABB3A3-0827-B24F-9185-F8DFC31C5BF6}" type="slidenum">
              <a:rPr lang="en-US" altLang="zh-CN"/>
            </a:fld>
            <a:endParaRPr lang="en-US" altLang="zh-C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8B444AF6-783D-9446-9A33-3DD38D574D91}" type="slidenum">
              <a:rPr lang="en-US" altLang="zh-CN"/>
            </a:fld>
            <a:endParaRPr lang="en-US" altLang="zh-C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74C22A53-9268-AB41-B289-B67C12316CFA}" type="slidenum">
              <a:rPr lang="en-US" altLang="zh-CN"/>
            </a:fld>
            <a:endParaRPr lang="en-US" altLang="zh-C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5CD40F70-D0F3-A245-A3DA-DBF5645D7FF2}" type="slidenum">
              <a:rPr lang="en-US" altLang="zh-CN"/>
            </a:fld>
            <a:endParaRPr lang="en-US" altLang="zh-C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DB36206D-D935-6249-BDBC-749FFDD7B971}" type="slidenum">
              <a:rPr lang="en-US" altLang="zh-CN"/>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DE207C91-69AE-2143-8CB7-F2A4936ECDD0}" type="slidenum">
              <a:rPr lang="en-US" altLang="zh-CN"/>
            </a:fld>
            <a:endParaRPr lang="en-US" altLang="zh-C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E3AA9CA5-FAA2-2B43-9BEA-9B80501F0254}" type="slidenum">
              <a:rPr lang="en-US" altLang="zh-CN"/>
            </a:fld>
            <a:endParaRPr lang="en-US" altLang="zh-C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DC9FCA46-F5D7-A647-B3DE-A341372875A8}" type="slidenum">
              <a:rPr lang="en-US" altLang="zh-CN"/>
            </a:fld>
            <a:endParaRPr lang="en-US" altLang="zh-C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CBC8E0A5-7672-2341-86C7-003E705BB9EC}" type="slidenum">
              <a:rPr lang="en-US" altLang="zh-CN"/>
            </a:fld>
            <a:endParaRPr lang="en-US" altLang="zh-C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BFF26A93-A8C4-B14D-AC4C-8A64D6AF3E7C}" type="slidenum">
              <a:rPr lang="en-US" altLang="zh-CN"/>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76DBA211-1DC0-E345-9D06-4CCD094A79FF}" type="slidenum">
              <a:rPr lang="en-US" altLang="zh-CN"/>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CC340818-7CCE-9D41-AA9F-32F30ED05D4A}" type="slidenum">
              <a:rPr lang="en-US" altLang="zh-CN"/>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30C9C77C-7F18-9B4D-82ED-443DBC77BD42}" type="slidenum">
              <a:rPr lang="en-US" altLang="zh-CN"/>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9770F759-7C8D-804C-80AE-677FFD82CC3A}"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34F15EDA-1C81-4A41-A447-6E5308978FCA}" type="slidenum">
              <a:rPr lang="en-US" altLang="zh-CN"/>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741F6695-9A91-9246-A533-1AF4C2481CA2}" type="slidenum">
              <a:rPr lang="en-US" altLang="zh-CN"/>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400">
                <a:latin typeface="+mn-lt"/>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a:latin typeface="+mn-lt"/>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400">
                <a:latin typeface="Verdana" panose="020B0604030504040204" pitchFamily="34" charset="0"/>
              </a:defRPr>
            </a:lvl1pPr>
          </a:lstStyle>
          <a:p>
            <a:pPr>
              <a:defRPr/>
            </a:pPr>
            <a:fld id="{3FC78EC1-44EA-0F46-AD4D-2C816192BB9E}"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mn-lt"/>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mn-lt"/>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Verdana" panose="020B0604030504040204" pitchFamily="34" charset="0"/>
              </a:defRPr>
            </a:lvl1pPr>
          </a:lstStyle>
          <a:p>
            <a:fld id="{F7F7FDB2-3292-4D32-A6B3-A0FBE55C7081}"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400">
                <a:latin typeface="+mn-lt"/>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a:latin typeface="+mn-lt"/>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400" smtClean="0">
                <a:latin typeface="Verdana" panose="020B0604030504040204" pitchFamily="34" charset="0"/>
              </a:defRPr>
            </a:lvl1pPr>
          </a:lstStyle>
          <a:p>
            <a:pPr>
              <a:defRPr/>
            </a:pPr>
            <a:fld id="{F9D5D788-9C61-6847-BC5B-BE11DB472F66}"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24.xml"/><Relationship Id="rId1" Type="http://schemas.openxmlformats.org/officeDocument/2006/relationships/image" Target="../media/image22.jpeg"/></Relationships>
</file>

<file path=ppt/slides/_rels/slide107.xml.rels><?xml version="1.0" encoding="UTF-8" standalone="yes"?>
<Relationships xmlns="http://schemas.openxmlformats.org/package/2006/relationships"><Relationship Id="rId9" Type="http://schemas.openxmlformats.org/officeDocument/2006/relationships/hyperlink" Target="http://v.yinyuetai.com/video/2000352" TargetMode="External"/><Relationship Id="rId8" Type="http://schemas.openxmlformats.org/officeDocument/2006/relationships/hyperlink" Target="http://v.yinyuetai.com/video/2014500" TargetMode="External"/><Relationship Id="rId7" Type="http://schemas.openxmlformats.org/officeDocument/2006/relationships/hyperlink" Target="http://v.yinyuetai.com/video/2005869" TargetMode="External"/><Relationship Id="rId6" Type="http://schemas.openxmlformats.org/officeDocument/2006/relationships/hyperlink" Target="http://v.yinyuetai.com/video/360637" TargetMode="External"/><Relationship Id="rId5" Type="http://schemas.openxmlformats.org/officeDocument/2006/relationships/hyperlink" Target="http://v.yinyuetai.com/video/2045547" TargetMode="External"/><Relationship Id="rId4" Type="http://schemas.openxmlformats.org/officeDocument/2006/relationships/hyperlink" Target="http://v.yinyuetai.com/video/h5/2260329" TargetMode="External"/><Relationship Id="rId3" Type="http://schemas.openxmlformats.org/officeDocument/2006/relationships/hyperlink" Target="http://v.yinyuetai.com/video/147004" TargetMode="External"/><Relationship Id="rId2" Type="http://schemas.openxmlformats.org/officeDocument/2006/relationships/hyperlink" Target="https://www.youtube.com/watch?v=UmgmrVASHg0" TargetMode="External"/><Relationship Id="rId13" Type="http://schemas.openxmlformats.org/officeDocument/2006/relationships/notesSlide" Target="../notesSlides/notesSlide77.xml"/><Relationship Id="rId12" Type="http://schemas.openxmlformats.org/officeDocument/2006/relationships/slideLayout" Target="../slideLayouts/slideLayout24.xml"/><Relationship Id="rId11" Type="http://schemas.openxmlformats.org/officeDocument/2006/relationships/hyperlink" Target="https://www.youtube.com/watch?v=D9MW6xHORBI" TargetMode="External"/><Relationship Id="rId10" Type="http://schemas.openxmlformats.org/officeDocument/2006/relationships/hyperlink" Target="http://v.yinyuetai.com/video/484969" TargetMode="External"/><Relationship Id="rId1" Type="http://schemas.openxmlformats.org/officeDocument/2006/relationships/hyperlink" Target="https://www.bilibili.com/video/av17658124" TargetMode="Externa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4" Type="http://schemas.openxmlformats.org/officeDocument/2006/relationships/notesSlide" Target="../notesSlides/notesSlide50.xml"/><Relationship Id="rId3" Type="http://schemas.openxmlformats.org/officeDocument/2006/relationships/slideLayout" Target="../slideLayouts/slideLayout2.xml"/><Relationship Id="rId2" Type="http://schemas.openxmlformats.org/officeDocument/2006/relationships/hyperlink" Target="https://www.youtube.com/watch?v=gAUVAel-2Fg" TargetMode="Externa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71.xml.rels><?xml version="1.0" encoding="UTF-8" standalone="yes"?>
<Relationships xmlns="http://schemas.openxmlformats.org/package/2006/relationships"><Relationship Id="rId4" Type="http://schemas.openxmlformats.org/officeDocument/2006/relationships/notesSlide" Target="../notesSlides/notesSlide52.xml"/><Relationship Id="rId3" Type="http://schemas.openxmlformats.org/officeDocument/2006/relationships/slideLayout" Target="../slideLayouts/slideLayout2.xml"/><Relationship Id="rId2" Type="http://schemas.openxmlformats.org/officeDocument/2006/relationships/hyperlink" Target="https://www.youtube.com/watch?v=gAUVAel-2Fg" TargetMode="External"/><Relationship Id="rId1" Type="http://schemas.openxmlformats.org/officeDocument/2006/relationships/image" Target="../media/image14.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2.xml"/><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endParaRPr lang="en-US" altLang="zh-CN" sz="2800" dirty="0"/>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/comparch2021</a:t>
            </a:r>
            <a:endParaRPr lang="en-US" altLang="zh-CN" sz="2800" i="1" dirty="0"/>
          </a:p>
        </p:txBody>
      </p:sp>
      <p:sp>
        <p:nvSpPr>
          <p:cNvPr id="4" name="矩形 3"/>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r>
              <a:rPr lang="en-US" altLang="zh-CN" sz="3600" b="1" dirty="0">
                <a:solidFill>
                  <a:srgbClr val="FFFFFF"/>
                </a:solidFill>
                <a:latin typeface="Verdana" panose="020B0604030504040204"/>
                <a:ea typeface="宋体" panose="02010600030101010101" pitchFamily="2" charset="-122"/>
              </a:rPr>
              <a:t>11</a:t>
            </a:r>
            <a:endParaRPr kumimoji="0" lang="zh-CN" altLang="en-US" sz="3600" b="1" i="0" u="none" strike="noStrike" kern="1200" cap="none" spc="0" normalizeH="0" baseline="0" noProof="0" dirty="0">
              <a:ln>
                <a:noFill/>
              </a:ln>
              <a:solidFill>
                <a:srgbClr val="FFFFFF"/>
              </a:solidFill>
              <a:effectLst/>
              <a:uLnTx/>
              <a:uFillTx/>
              <a:latin typeface="Verdana" panose="020B0604030504040204"/>
              <a:ea typeface="宋体" panose="02010600030101010101" pitchFamily="2" charset="-122"/>
              <a:cs typeface="+mn-cs"/>
            </a:endParaRPr>
          </a:p>
        </p:txBody>
      </p:sp>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Thread-Level Parallelism</a:t>
            </a:r>
            <a:br>
              <a:rPr lang="en-US" altLang="zh-CN"/>
            </a:br>
            <a:r>
              <a:rPr lang="en-US" altLang="zh-CN"/>
              <a:t>Coherence</a:t>
            </a: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p:txBody>
          <a:bodyPr/>
          <a:lstStyle/>
          <a:p>
            <a:pPr eaLnBrk="1" hangingPunct="1"/>
            <a:r>
              <a:rPr lang="en-US" altLang="zh-CN" dirty="0"/>
              <a:t>Multiprocessor Architecture</a:t>
            </a:r>
            <a:endParaRPr lang="en-US" altLang="zh-CN" dirty="0"/>
          </a:p>
        </p:txBody>
      </p:sp>
      <p:sp>
        <p:nvSpPr>
          <p:cNvPr id="32770" name="Rectangle 3"/>
          <p:cNvSpPr>
            <a:spLocks noGrp="1" noChangeArrowheads="1"/>
          </p:cNvSpPr>
          <p:nvPr>
            <p:ph type="body" idx="1"/>
          </p:nvPr>
        </p:nvSpPr>
        <p:spPr/>
        <p:txBody>
          <a:bodyPr/>
          <a:lstStyle/>
          <a:p>
            <a:pPr eaLnBrk="1" hangingPunct="1"/>
            <a:r>
              <a:rPr lang="en-US" altLang="zh-CN"/>
              <a:t>According to memory organization and interconnect strategy</a:t>
            </a:r>
            <a:endParaRPr lang="en-US" altLang="zh-CN"/>
          </a:p>
          <a:p>
            <a:pPr eaLnBrk="1" hangingPunct="1"/>
            <a:r>
              <a:rPr lang="en-US" altLang="zh-CN"/>
              <a:t>Two classes</a:t>
            </a:r>
            <a:endParaRPr lang="en-US" altLang="zh-CN"/>
          </a:p>
          <a:p>
            <a:pPr eaLnBrk="1" hangingPunct="1">
              <a:buFontTx/>
              <a:buNone/>
            </a:pPr>
            <a:r>
              <a:rPr lang="en-US" altLang="zh-CN"/>
              <a:t>	</a:t>
            </a:r>
            <a:r>
              <a:rPr lang="en-US" altLang="zh-CN" b="1"/>
              <a:t>symmetric/centralized shared-memory multiprocessors (SMP)</a:t>
            </a:r>
            <a:endParaRPr lang="en-US" altLang="zh-CN" b="1"/>
          </a:p>
          <a:p>
            <a:pPr eaLnBrk="1" hangingPunct="1">
              <a:buFontTx/>
              <a:buNone/>
            </a:pPr>
            <a:r>
              <a:rPr lang="en-US" altLang="zh-CN" b="1"/>
              <a:t>	+</a:t>
            </a:r>
            <a:endParaRPr lang="en-US" altLang="zh-CN" b="1"/>
          </a:p>
          <a:p>
            <a:pPr eaLnBrk="1" hangingPunct="1">
              <a:buFontTx/>
              <a:buNone/>
            </a:pPr>
            <a:r>
              <a:rPr lang="en-US" altLang="zh-CN" b="1"/>
              <a:t>	distributed shared memory multiprocessors (DMP)</a:t>
            </a:r>
            <a:endParaRPr lang="en-US" altLang="zh-CN"/>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endParaRPr lang="en-US" altLang="zh-CN" sz="200" dirty="0">
              <a:solidFill>
                <a:schemeClr val="bg1"/>
              </a:solidFill>
            </a:endParaRPr>
          </a:p>
        </p:txBody>
      </p:sp>
      <p:sp>
        <p:nvSpPr>
          <p:cNvPr id="5" name="Rectangle 2"/>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t>how do states transit?</a:t>
            </a:r>
            <a:br>
              <a:rPr lang="en-US" altLang="zh-CN" kern="0" dirty="0"/>
            </a:br>
            <a:endParaRPr lang="en-US" altLang="zh-CN" kern="0" dirty="0"/>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5"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69888"/>
            <a:ext cx="6357938" cy="648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4386" name="Rectangle 2"/>
          <p:cNvSpPr>
            <a:spLocks noGrp="1" noChangeArrowheads="1"/>
          </p:cNvSpPr>
          <p:nvPr>
            <p:ph type="title"/>
          </p:nvPr>
        </p:nvSpPr>
        <p:spPr/>
        <p:txBody>
          <a:bodyPr/>
          <a:lstStyle/>
          <a:p>
            <a:pPr eaLnBrk="1" hangingPunct="1"/>
            <a:r>
              <a:rPr lang="en-US" altLang="zh-CN"/>
              <a:t>Directory Protocol</a:t>
            </a:r>
            <a:endParaRPr lang="en-US" altLang="zh-CN"/>
          </a:p>
        </p:txBody>
      </p:sp>
      <p:sp>
        <p:nvSpPr>
          <p:cNvPr id="144387" name="Text Box 6"/>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for an individual </a:t>
            </a: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cache block</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requests from outside the node in </a:t>
            </a:r>
            <a:r>
              <a:rPr kumimoji="0" lang="en-US" altLang="zh-CN" sz="3200" b="0" i="0" u="none" strike="noStrike" kern="1200" cap="none" spc="0" normalizeH="0" baseline="0" noProof="0">
                <a:ln>
                  <a:noFill/>
                </a:ln>
                <a:solidFill>
                  <a:srgbClr val="808080"/>
                </a:solidFill>
                <a:effectLst/>
                <a:uLnTx/>
                <a:uFillTx/>
                <a:latin typeface="Arial" panose="020B0604020202020204" pitchFamily="34" charset="0"/>
                <a:ea typeface="宋体" panose="02010600030101010101" pitchFamily="2" charset="-122"/>
                <a:cs typeface="+mn-cs"/>
              </a:rPr>
              <a:t>gray</a:t>
            </a:r>
            <a:endParaRPr kumimoji="0" lang="en-US" altLang="zh-CN" sz="3200" b="0" i="0" u="none" strike="noStrike" kern="1200" cap="none" spc="0" normalizeH="0" baseline="0" noProof="0">
              <a:ln>
                <a:noFill/>
              </a:ln>
              <a:solidFill>
                <a:srgbClr val="80808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45600" y="1200912"/>
            <a:ext cx="5791200" cy="55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6434" name="Rectangle 3"/>
          <p:cNvSpPr>
            <a:spLocks noGrp="1" noChangeArrowheads="1"/>
          </p:cNvSpPr>
          <p:nvPr>
            <p:ph type="title"/>
          </p:nvPr>
        </p:nvSpPr>
        <p:spPr/>
        <p:txBody>
          <a:bodyPr/>
          <a:lstStyle/>
          <a:p>
            <a:pPr eaLnBrk="1" hangingPunct="1"/>
            <a:r>
              <a:rPr lang="en-US" altLang="zh-CN"/>
              <a:t>Directory Protocol</a:t>
            </a:r>
            <a:endParaRPr lang="en-US" altLang="zh-CN"/>
          </a:p>
        </p:txBody>
      </p:sp>
      <p:sp>
        <p:nvSpPr>
          <p:cNvPr id="146435" name="Text Box 4"/>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for the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all actions in </a:t>
            </a:r>
            <a:r>
              <a:rPr kumimoji="0" lang="en-US" altLang="zh-CN" sz="3200" b="0" i="0" u="none" strike="noStrike" kern="1200" cap="none" spc="0" normalizeH="0" baseline="0" noProof="0" dirty="0">
                <a:ln>
                  <a:noFill/>
                </a:ln>
                <a:solidFill>
                  <a:srgbClr val="808080"/>
                </a:solidFill>
                <a:effectLst/>
                <a:uLnTx/>
                <a:uFillTx/>
                <a:latin typeface="Arial" panose="020B0604020202020204" pitchFamily="34" charset="0"/>
                <a:ea typeface="宋体" panose="02010600030101010101" pitchFamily="2" charset="-122"/>
                <a:cs typeface="+mn-cs"/>
              </a:rPr>
              <a:t>gray</a:t>
            </a:r>
            <a:endParaRPr kumimoji="0" lang="en-US" altLang="zh-CN" sz="3200" b="0" i="0" u="none" strike="noStrike" kern="1200" cap="none" spc="0" normalizeH="0" baseline="0" noProof="0" dirty="0">
              <a:ln>
                <a:noFill/>
              </a:ln>
              <a:solidFill>
                <a:srgbClr val="80808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because         they’re all externally caused</a:t>
            </a: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endParaRPr lang="en-US" dirty="0"/>
          </a:p>
        </p:txBody>
      </p:sp>
      <p:sp>
        <p:nvSpPr>
          <p:cNvPr id="3" name="Content Placeholder 2"/>
          <p:cNvSpPr>
            <a:spLocks noGrp="1"/>
          </p:cNvSpPr>
          <p:nvPr>
            <p:ph idx="1"/>
          </p:nvPr>
        </p:nvSpPr>
        <p:spPr/>
        <p:txBody>
          <a:bodyPr/>
          <a:lstStyle/>
          <a:p>
            <a:r>
              <a:rPr lang="en-US" dirty="0"/>
              <a:t>M</a:t>
            </a:r>
            <a:r>
              <a:rPr lang="en-US" dirty="0"/>
              <a:t>utiprocessor architecture</a:t>
            </a:r>
            <a:endParaRPr lang="en-US" dirty="0"/>
          </a:p>
          <a:p>
            <a:r>
              <a:rPr lang="en-US" dirty="0"/>
              <a:t>C</a:t>
            </a:r>
            <a:r>
              <a:rPr lang="en-US" dirty="0"/>
              <a:t>ache coherence</a:t>
            </a:r>
            <a:endParaRPr lang="en-US" dirty="0"/>
          </a:p>
          <a:p>
            <a:r>
              <a:rPr lang="en-US" dirty="0"/>
              <a:t>Write invalidate protocol</a:t>
            </a:r>
            <a:endParaRPr lang="en-US" dirty="0"/>
          </a:p>
          <a:p>
            <a:r>
              <a:rPr lang="en-US" dirty="0"/>
              <a:t>W</a:t>
            </a:r>
            <a:r>
              <a:rPr lang="en-US" dirty="0"/>
              <a:t>rite update/broadcast protocol</a:t>
            </a:r>
            <a:endParaRPr lang="en-US" dirty="0"/>
          </a:p>
          <a:p>
            <a:r>
              <a:rPr lang="en-US" dirty="0"/>
              <a:t>MSI/MESI/MOESI protocol</a:t>
            </a:r>
            <a:endParaRPr lang="en-US" dirty="0"/>
          </a:p>
          <a:p>
            <a:r>
              <a:rPr lang="en-US" dirty="0"/>
              <a:t>True/false sharing miss</a:t>
            </a:r>
            <a:endParaRPr lang="en-US" dirty="0"/>
          </a:p>
          <a:p>
            <a:r>
              <a:rPr lang="en-US" dirty="0"/>
              <a:t>Directory-based cache coherence protocol</a:t>
            </a:r>
            <a:endParaRPr lang="en-US"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6"/>
          <p:cNvSpPr>
            <a:spLocks noChangeArrowheads="1"/>
          </p:cNvSpPr>
          <p:nvPr/>
        </p:nvSpPr>
        <p:spPr bwMode="auto">
          <a:xfrm>
            <a:off x="3429000" y="2971800"/>
            <a:ext cx="5715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40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Chapter 5.1–5.4</a:t>
            </a:r>
            <a:endParaRPr kumimoji="0" lang="en-US" altLang="zh-CN" sz="3000" b="1" i="0" u="none" strike="noStrike" kern="1200" cap="none" spc="0" normalizeH="0" baseline="0" noProof="0">
              <a:ln>
                <a:noFill/>
              </a:ln>
              <a:solidFill>
                <a:srgbClr val="808080"/>
              </a:solidFill>
              <a:effectLst/>
              <a:uLnTx/>
              <a:uFillTx/>
              <a:latin typeface="Verdana" panose="020B0604030504040204" pitchFamily="34" charset="0"/>
              <a:ea typeface="宋体" panose="02010600030101010101" pitchFamily="2" charset="-122"/>
              <a:cs typeface="+mn-cs"/>
            </a:endParaRPr>
          </a:p>
        </p:txBody>
      </p:sp>
      <p:pic>
        <p:nvPicPr>
          <p:cNvPr id="4" name="Picture 3"/>
          <p:cNvPicPr>
            <a:picLocks noChangeAspect="1"/>
          </p:cNvPicPr>
          <p:nvPr/>
        </p:nvPicPr>
        <p:blipFill>
          <a:blip r:embed="rId1"/>
          <a:stretch>
            <a:fillRect/>
          </a:stretch>
        </p:blipFill>
        <p:spPr>
          <a:xfrm>
            <a:off x="0" y="1047750"/>
            <a:ext cx="3857625" cy="4750770"/>
          </a:xfrm>
          <a:prstGeom prst="rect">
            <a:avLst/>
          </a:prstGeom>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1" name="Rectangle 4"/>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96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a:t>
            </a:r>
            <a:endParaRPr kumimoji="0" lang="en-US" altLang="zh-CN" sz="96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1" name="图片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0" y="171450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2"/>
          <p:cNvSpPr txBox="1">
            <a:spLocks noChangeArrowheads="1"/>
          </p:cNvSpPr>
          <p:nvPr/>
        </p:nvSpPr>
        <p:spPr bwMode="auto">
          <a:xfrm>
            <a:off x="0" y="0"/>
            <a:ext cx="9144000" cy="1143000"/>
          </a:xfrm>
          <a:prstGeom prst="rect">
            <a:avLst/>
          </a:prstGeom>
          <a:noFill/>
          <a:ln w="9525">
            <a:noFill/>
            <a:miter lim="800000"/>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6600" b="1" i="0" u="none" strike="noStrike" kern="0" cap="none" spc="0" normalizeH="0" baseline="0" noProof="0" dirty="0">
                <a:ln>
                  <a:noFill/>
                </a:ln>
                <a:solidFill>
                  <a:srgbClr val="00B0F0"/>
                </a:solidFill>
                <a:effectLst/>
                <a:uLnTx/>
                <a:uFillTx/>
                <a:latin typeface="Verdana" panose="020B0604030504040204"/>
                <a:ea typeface="宋体" panose="02010600030101010101" pitchFamily="2" charset="-122"/>
                <a:cs typeface="+mn-cs"/>
              </a:rPr>
              <a:t>Thank You</a:t>
            </a:r>
            <a:endParaRPr kumimoji="0" lang="en-US" altLang="zh-CN" sz="6600" b="1" i="0" u="none" strike="noStrike" kern="0" cap="none" spc="0" normalizeH="0" baseline="0" noProof="0" dirty="0">
              <a:ln>
                <a:noFill/>
              </a:ln>
              <a:solidFill>
                <a:srgbClr val="00B0F0"/>
              </a:solidFill>
              <a:effectLst/>
              <a:uLnTx/>
              <a:uFillTx/>
              <a:latin typeface="Verdana" panose="020B0604030504040204"/>
              <a:ea typeface="宋体" panose="02010600030101010101" pitchFamily="2" charset="-122"/>
              <a:cs typeface="+mn-cs"/>
            </a:endParaRPr>
          </a:p>
        </p:txBody>
      </p:sp>
      <p:sp>
        <p:nvSpPr>
          <p:cNvPr id="7" name="Rectangle 2"/>
          <p:cNvSpPr txBox="1">
            <a:spLocks noChangeArrowheads="1"/>
          </p:cNvSpPr>
          <p:nvPr/>
        </p:nvSpPr>
        <p:spPr bwMode="auto">
          <a:xfrm>
            <a:off x="0" y="6019800"/>
            <a:ext cx="9144000" cy="838200"/>
          </a:xfrm>
          <a:prstGeom prst="rect">
            <a:avLst/>
          </a:prstGeom>
          <a:noFill/>
          <a:ln w="9525">
            <a:noFill/>
            <a:miter lim="800000"/>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there</a:t>
            </a:r>
            <a:r>
              <a:rPr kumimoji="0" lang="en-US" altLang="zh-CN" sz="2600" b="1"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26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s no in-between,</a:t>
            </a:r>
            <a:endParaRPr kumimoji="0" lang="en-US" altLang="zh-CN" sz="26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rPr>
              <a:t>take it to extreme.</a:t>
            </a:r>
            <a:endParaRPr kumimoji="0" lang="en-US" altLang="zh-CN" sz="26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mn-cs"/>
            </a:endParaRPr>
          </a:p>
        </p:txBody>
      </p:sp>
      <p:sp>
        <p:nvSpPr>
          <p:cNvPr id="5" name="Rectangle 2"/>
          <p:cNvSpPr txBox="1">
            <a:spLocks noChangeArrowheads="1"/>
          </p:cNvSpPr>
          <p:nvPr/>
        </p:nvSpPr>
        <p:spPr bwMode="auto">
          <a:xfrm>
            <a:off x="0" y="990600"/>
            <a:ext cx="9144000" cy="838200"/>
          </a:xfrm>
          <a:prstGeom prst="rect">
            <a:avLst/>
          </a:prstGeom>
          <a:noFill/>
          <a:ln w="9525">
            <a:noFill/>
            <a:miter lim="800000"/>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6600" b="1" i="0" u="none" strike="noStrike" kern="0" cap="none" spc="0" normalizeH="0" baseline="0" noProof="0" dirty="0">
                <a:ln>
                  <a:noFill/>
                </a:ln>
                <a:solidFill>
                  <a:srgbClr val="00B0F0"/>
                </a:solidFill>
                <a:effectLst/>
                <a:uLnTx/>
                <a:uFillTx/>
                <a:latin typeface="微软雅黑" panose="020B0503020204020204" charset="-122"/>
                <a:ea typeface="微软雅黑" panose="020B0503020204020204" charset="-122"/>
                <a:cs typeface="+mn-cs"/>
              </a:rPr>
              <a:t>don</a:t>
            </a:r>
            <a:r>
              <a:rPr kumimoji="0" lang="en-US" altLang="zh-CN" sz="6600" b="1" i="0" u="none" strike="noStrike" kern="1200" cap="none" spc="0" normalizeH="0" baseline="0" noProof="0" dirty="0">
                <a:ln>
                  <a:noFill/>
                </a:ln>
                <a:solidFill>
                  <a:srgbClr val="00B0F0"/>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6600" b="1" i="0" u="none" strike="noStrike" kern="0" cap="none" spc="0" normalizeH="0" baseline="0" noProof="0" dirty="0">
                <a:ln>
                  <a:noFill/>
                </a:ln>
                <a:solidFill>
                  <a:srgbClr val="00B0F0"/>
                </a:solidFill>
                <a:effectLst/>
                <a:uLnTx/>
                <a:uFillTx/>
                <a:latin typeface="微软雅黑" panose="020B0503020204020204" charset="-122"/>
                <a:ea typeface="微软雅黑" panose="020B0503020204020204" charset="-122"/>
                <a:cs typeface="+mn-cs"/>
              </a:rPr>
              <a:t>t stop </a:t>
            </a:r>
            <a:r>
              <a:rPr kumimoji="0" lang="en-US" altLang="zh-CN" sz="6600" b="1" i="0" u="none" strike="noStrike" kern="0" cap="none" spc="0" normalizeH="0" baseline="0" noProof="0" dirty="0" err="1">
                <a:ln>
                  <a:noFill/>
                </a:ln>
                <a:solidFill>
                  <a:srgbClr val="00B0F0"/>
                </a:solidFill>
                <a:effectLst/>
                <a:uLnTx/>
                <a:uFillTx/>
                <a:latin typeface="微软雅黑" panose="020B0503020204020204" charset="-122"/>
                <a:ea typeface="微软雅黑" panose="020B0503020204020204" charset="-122"/>
                <a:cs typeface="+mn-cs"/>
              </a:rPr>
              <a:t>believin</a:t>
            </a:r>
            <a:r>
              <a:rPr kumimoji="0" lang="en-US" altLang="zh-CN" sz="6600" b="1" i="0" u="none" strike="noStrike" kern="1200" cap="none" spc="0" normalizeH="0" baseline="0" noProof="0" dirty="0">
                <a:ln>
                  <a:noFill/>
                </a:ln>
                <a:solidFill>
                  <a:srgbClr val="00B0F0"/>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6600" b="1" i="0" u="none" strike="noStrike" kern="0" cap="none" spc="0" normalizeH="0" baseline="0" noProof="0" dirty="0">
              <a:ln>
                <a:noFill/>
              </a:ln>
              <a:solidFill>
                <a:srgbClr val="00B0F0"/>
              </a:solidFill>
              <a:effectLst/>
              <a:uLnTx/>
              <a:uFillTx/>
              <a:latin typeface="微软雅黑" panose="020B0503020204020204" charset="-122"/>
              <a:ea typeface="微软雅黑" panose="020B0503020204020204" charset="-122"/>
              <a:cs typeface="+mn-cs"/>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标题 1"/>
          <p:cNvSpPr>
            <a:spLocks noGrp="1" noChangeArrowheads="1"/>
          </p:cNvSpPr>
          <p:nvPr>
            <p:ph type="title"/>
          </p:nvPr>
        </p:nvSpPr>
        <p:spPr/>
        <p:txBody>
          <a:bodyPr/>
          <a:lstStyle/>
          <a:p>
            <a:r>
              <a:rPr lang="en-US" altLang="zh-CN"/>
              <a:t>#What’s More</a:t>
            </a:r>
            <a:endParaRPr lang="zh-CN" altLang="en-US"/>
          </a:p>
        </p:txBody>
      </p:sp>
      <p:sp>
        <p:nvSpPr>
          <p:cNvPr id="99330" name="内容占位符 2"/>
          <p:cNvSpPr>
            <a:spLocks noGrp="1" noChangeArrowheads="1"/>
          </p:cNvSpPr>
          <p:nvPr>
            <p:ph idx="1"/>
          </p:nvPr>
        </p:nvSpPr>
        <p:spPr/>
        <p:txBody>
          <a:bodyPr/>
          <a:lstStyle/>
          <a:p>
            <a:r>
              <a:rPr lang="en-US" altLang="zh-CN">
                <a:hlinkClick r:id="rId1"/>
              </a:rPr>
              <a:t>Don’t Stop Believin’</a:t>
            </a:r>
            <a:r>
              <a:rPr lang="en-US" altLang="zh-CN"/>
              <a:t> / </a:t>
            </a:r>
            <a:r>
              <a:rPr lang="en-US" altLang="zh-CN">
                <a:hlinkClick r:id="rId2"/>
              </a:rPr>
              <a:t>All Or Nothing</a:t>
            </a:r>
            <a:r>
              <a:rPr lang="en-US" altLang="zh-CN"/>
              <a:t> /</a:t>
            </a:r>
            <a:endParaRPr lang="en-US" altLang="zh-CN"/>
          </a:p>
          <a:p>
            <a:pPr>
              <a:buFontTx/>
              <a:buNone/>
            </a:pPr>
            <a:r>
              <a:rPr lang="en-US" altLang="zh-CN"/>
              <a:t>	</a:t>
            </a:r>
            <a:r>
              <a:rPr lang="en-US" altLang="zh-CN">
                <a:hlinkClick r:id="rId3"/>
              </a:rPr>
              <a:t>Loser Like Me</a:t>
            </a:r>
            <a:r>
              <a:rPr lang="en-US" altLang="zh-CN"/>
              <a:t> / </a:t>
            </a:r>
            <a:r>
              <a:rPr lang="en-US" altLang="zh-CN">
                <a:hlinkClick r:id="rId4"/>
              </a:rPr>
              <a:t>I Lived</a:t>
            </a:r>
            <a:r>
              <a:rPr lang="en-US" altLang="zh-CN"/>
              <a:t> / </a:t>
            </a:r>
            <a:endParaRPr lang="en-US" altLang="zh-CN"/>
          </a:p>
          <a:p>
            <a:r>
              <a:rPr lang="en-US" altLang="zh-CN">
                <a:hlinkClick r:id="rId5"/>
              </a:rPr>
              <a:t>Wake Me Up</a:t>
            </a:r>
            <a:r>
              <a:rPr lang="en-US" altLang="zh-CN"/>
              <a:t> / </a:t>
            </a:r>
            <a:r>
              <a:rPr lang="en-US" altLang="zh-CN">
                <a:hlinkClick r:id="rId6"/>
              </a:rPr>
              <a:t>Stand</a:t>
            </a:r>
            <a:r>
              <a:rPr lang="en-US" altLang="zh-CN"/>
              <a:t> / </a:t>
            </a:r>
            <a:r>
              <a:rPr lang="en-US" altLang="zh-CN">
                <a:hlinkClick r:id="rId7"/>
              </a:rPr>
              <a:t>Brave</a:t>
            </a:r>
            <a:r>
              <a:rPr lang="en-US" altLang="zh-CN"/>
              <a:t> / </a:t>
            </a:r>
            <a:endParaRPr lang="en-US" altLang="zh-CN"/>
          </a:p>
          <a:p>
            <a:pPr>
              <a:buFontTx/>
              <a:buNone/>
            </a:pPr>
            <a:r>
              <a:rPr lang="en-US" altLang="zh-CN"/>
              <a:t>	</a:t>
            </a:r>
            <a:r>
              <a:rPr lang="en-US" altLang="zh-CN">
                <a:hlinkClick r:id="rId8"/>
              </a:rPr>
              <a:t>Defying Gravity</a:t>
            </a:r>
            <a:r>
              <a:rPr lang="en-US" altLang="zh-CN"/>
              <a:t> / </a:t>
            </a:r>
            <a:r>
              <a:rPr lang="en-US" altLang="zh-CN">
                <a:hlinkClick r:id="rId9"/>
              </a:rPr>
              <a:t>Breakaway</a:t>
            </a:r>
            <a:r>
              <a:rPr lang="en-US" altLang="zh-CN"/>
              <a:t> /</a:t>
            </a:r>
            <a:endParaRPr lang="en-US" altLang="zh-CN"/>
          </a:p>
          <a:p>
            <a:pPr>
              <a:buFontTx/>
              <a:buNone/>
            </a:pPr>
            <a:r>
              <a:rPr lang="en-US" altLang="zh-CN"/>
              <a:t>	</a:t>
            </a:r>
            <a:r>
              <a:rPr lang="en-US" altLang="zh-CN">
                <a:hlinkClick r:id="rId10"/>
              </a:rPr>
              <a:t>Roots Before Branches</a:t>
            </a:r>
            <a:r>
              <a:rPr lang="en-US" altLang="zh-CN"/>
              <a:t> / </a:t>
            </a:r>
            <a:r>
              <a:rPr lang="en-US" altLang="zh-CN">
                <a:hlinkClick r:id="rId11"/>
              </a:rPr>
              <a:t>Not The End</a:t>
            </a:r>
            <a:endParaRPr lang="en-US" altLang="zh-CN"/>
          </a:p>
          <a:p>
            <a:pPr>
              <a:buFontTx/>
              <a:buNone/>
            </a:pPr>
            <a:r>
              <a:rPr lang="en-US" altLang="zh-CN"/>
              <a:t>	</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p:txBody>
          <a:bodyPr/>
          <a:lstStyle/>
          <a:p>
            <a:pPr eaLnBrk="1" hangingPunct="1"/>
            <a:r>
              <a:rPr lang="en-US" altLang="zh-CN" dirty="0"/>
              <a:t>Centralized Shared-Memory</a:t>
            </a:r>
            <a:endParaRPr lang="en-US" altLang="zh-CN" dirty="0"/>
          </a:p>
        </p:txBody>
      </p:sp>
      <p:pic>
        <p:nvPicPr>
          <p:cNvPr id="2" name="Picture 1"/>
          <p:cNvPicPr>
            <a:picLocks noChangeAspect="1"/>
          </p:cNvPicPr>
          <p:nvPr/>
        </p:nvPicPr>
        <p:blipFill>
          <a:blip r:embed="rId1"/>
          <a:stretch>
            <a:fillRect/>
          </a:stretch>
        </p:blipFill>
        <p:spPr>
          <a:xfrm>
            <a:off x="0" y="1362430"/>
            <a:ext cx="6172200" cy="5495569"/>
          </a:xfrm>
          <a:prstGeom prst="rect">
            <a:avLst/>
          </a:prstGeom>
        </p:spPr>
      </p:pic>
      <p:sp>
        <p:nvSpPr>
          <p:cNvPr id="34819" name="Text Box 4"/>
          <p:cNvSpPr txBox="1">
            <a:spLocks noChangeArrowheads="1"/>
          </p:cNvSpPr>
          <p:nvPr/>
        </p:nvSpPr>
        <p:spPr bwMode="auto">
          <a:xfrm>
            <a:off x="5490205" y="1676400"/>
            <a:ext cx="33489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32 or fewer cores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36865" name="Rectangle 2"/>
          <p:cNvSpPr>
            <a:spLocks noGrp="1" noChangeArrowheads="1"/>
          </p:cNvSpPr>
          <p:nvPr>
            <p:ph type="title"/>
          </p:nvPr>
        </p:nvSpPr>
        <p:spPr/>
        <p:txBody>
          <a:bodyPr/>
          <a:lstStyle/>
          <a:p>
            <a:pPr eaLnBrk="1" hangingPunct="1"/>
            <a:r>
              <a:rPr lang="en-US" altLang="zh-CN" dirty="0"/>
              <a:t>Centralized Shared-Memory</a:t>
            </a:r>
            <a:endParaRPr lang="en-US" altLang="zh-CN" dirty="0"/>
          </a:p>
        </p:txBody>
      </p:sp>
      <p:sp>
        <p:nvSpPr>
          <p:cNvPr id="5" name="圆角矩形 4"/>
          <p:cNvSpPr/>
          <p:nvPr/>
        </p:nvSpPr>
        <p:spPr>
          <a:xfrm>
            <a:off x="1752600" y="5638800"/>
            <a:ext cx="1905000" cy="1219199"/>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36868" name="Text Box 4"/>
          <p:cNvSpPr txBox="1">
            <a:spLocks noChangeArrowheads="1"/>
          </p:cNvSpPr>
          <p:nvPr/>
        </p:nvSpPr>
        <p:spPr bwMode="auto">
          <a:xfrm>
            <a:off x="0" y="5029200"/>
            <a:ext cx="683392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 a single centralized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All processors have equal access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38913" name="Rectangle 2"/>
          <p:cNvSpPr>
            <a:spLocks noGrp="1" noChangeArrowheads="1"/>
          </p:cNvSpPr>
          <p:nvPr>
            <p:ph type="title"/>
          </p:nvPr>
        </p:nvSpPr>
        <p:spPr/>
        <p:txBody>
          <a:bodyPr/>
          <a:lstStyle/>
          <a:p>
            <a:pPr eaLnBrk="1" hangingPunct="1"/>
            <a:r>
              <a:rPr lang="en-US" altLang="zh-CN" dirty="0"/>
              <a:t>Centralized Shared-Memory</a:t>
            </a:r>
            <a:endParaRPr lang="en-US" altLang="zh-CN" dirty="0"/>
          </a:p>
        </p:txBody>
      </p:sp>
      <p:sp>
        <p:nvSpPr>
          <p:cNvPr id="7" name="圆角矩形 4"/>
          <p:cNvSpPr/>
          <p:nvPr/>
        </p:nvSpPr>
        <p:spPr>
          <a:xfrm>
            <a:off x="1752600" y="5638800"/>
            <a:ext cx="1905000" cy="1219199"/>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38916" name="Text Box 4"/>
          <p:cNvSpPr txBox="1">
            <a:spLocks noChangeArrowheads="1"/>
          </p:cNvSpPr>
          <p:nvPr/>
        </p:nvSpPr>
        <p:spPr bwMode="auto">
          <a:xfrm>
            <a:off x="0" y="5029200"/>
            <a:ext cx="9178925"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All processors have uniform latency from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uniform memory access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UMA</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multiprocessors </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1360800"/>
            <a:ext cx="9144000" cy="4652710"/>
          </a:xfrm>
          <a:prstGeom prst="rect">
            <a:avLst/>
          </a:prstGeom>
        </p:spPr>
      </p:pic>
      <p:sp>
        <p:nvSpPr>
          <p:cNvPr id="40961" name="Rectangle 2"/>
          <p:cNvSpPr>
            <a:spLocks noGrp="1" noChangeArrowheads="1"/>
          </p:cNvSpPr>
          <p:nvPr>
            <p:ph type="title"/>
          </p:nvPr>
        </p:nvSpPr>
        <p:spPr/>
        <p:txBody>
          <a:bodyPr/>
          <a:lstStyle/>
          <a:p>
            <a:pPr eaLnBrk="1" hangingPunct="1"/>
            <a:r>
              <a:rPr lang="en-US" altLang="zh-CN" dirty="0"/>
              <a:t>Distributed Shared Memory</a:t>
            </a:r>
            <a:endParaRPr lang="en-US" altLang="zh-CN" dirty="0"/>
          </a:p>
        </p:txBody>
      </p:sp>
      <p:sp>
        <p:nvSpPr>
          <p:cNvPr id="40963" name="Text Box 5"/>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0964" name="Text Box 6"/>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0" y="1360800"/>
            <a:ext cx="9144000" cy="4652710"/>
          </a:xfrm>
          <a:prstGeom prst="rect">
            <a:avLst/>
          </a:prstGeom>
        </p:spPr>
      </p:pic>
      <p:sp>
        <p:nvSpPr>
          <p:cNvPr id="43009" name="Rectangle 2"/>
          <p:cNvSpPr>
            <a:spLocks noGrp="1" noChangeArrowheads="1"/>
          </p:cNvSpPr>
          <p:nvPr>
            <p:ph type="title"/>
          </p:nvPr>
        </p:nvSpPr>
        <p:spPr/>
        <p:txBody>
          <a:bodyPr/>
          <a:lstStyle/>
          <a:p>
            <a:pPr eaLnBrk="1" hangingPunct="1"/>
            <a:r>
              <a:rPr lang="en-US" altLang="zh-CN" dirty="0"/>
              <a:t>Distributed Shared Memory</a:t>
            </a:r>
            <a:endParaRPr lang="en-US" altLang="zh-CN" dirty="0"/>
          </a:p>
        </p:txBody>
      </p:sp>
      <p:sp>
        <p:nvSpPr>
          <p:cNvPr id="43011" name="Text Box 4"/>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3012" name="Text Box 5"/>
          <p:cNvSpPr txBox="1">
            <a:spLocks noChangeArrowheads="1"/>
          </p:cNvSpPr>
          <p:nvPr/>
        </p:nvSpPr>
        <p:spPr bwMode="auto">
          <a:xfrm>
            <a:off x="0" y="5791200"/>
            <a:ext cx="920591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Distributing memory among the nodes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increases</a:t>
            </a:r>
            <a:r>
              <a:rPr kumimoji="0" lang="en-US" altLang="zh-CN" sz="3200" b="0" i="1"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bandwidth &amp; reduces local-mem latency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3013" name="Text Box 6"/>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0" y="1360800"/>
            <a:ext cx="9144000" cy="4652710"/>
          </a:xfrm>
          <a:prstGeom prst="rect">
            <a:avLst/>
          </a:prstGeom>
        </p:spPr>
      </p:pic>
      <p:sp>
        <p:nvSpPr>
          <p:cNvPr id="45057" name="Rectangle 2"/>
          <p:cNvSpPr>
            <a:spLocks noGrp="1" noChangeArrowheads="1"/>
          </p:cNvSpPr>
          <p:nvPr>
            <p:ph type="title"/>
          </p:nvPr>
        </p:nvSpPr>
        <p:spPr/>
        <p:txBody>
          <a:bodyPr/>
          <a:lstStyle/>
          <a:p>
            <a:pPr eaLnBrk="1" hangingPunct="1"/>
            <a:r>
              <a:rPr lang="en-US" altLang="zh-CN" dirty="0"/>
              <a:t>Distributed Shared Memory</a:t>
            </a:r>
            <a:endParaRPr lang="en-US" altLang="zh-CN" dirty="0"/>
          </a:p>
        </p:txBody>
      </p:sp>
      <p:sp>
        <p:nvSpPr>
          <p:cNvPr id="45059" name="Text Box 4"/>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5060" name="Text Box 5"/>
          <p:cNvSpPr txBox="1">
            <a:spLocks noChangeArrowheads="1"/>
          </p:cNvSpPr>
          <p:nvPr/>
        </p:nvSpPr>
        <p:spPr bwMode="auto">
          <a:xfrm>
            <a:off x="0" y="5791200"/>
            <a:ext cx="864076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NUMA</a:t>
            </a: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nonuniform memory access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access time depends on data word loc in mem </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5061" name="Text Box 6"/>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0" y="1360800"/>
            <a:ext cx="9144000" cy="4652710"/>
          </a:xfrm>
          <a:prstGeom prst="rect">
            <a:avLst/>
          </a:prstGeom>
        </p:spPr>
      </p:pic>
      <p:sp>
        <p:nvSpPr>
          <p:cNvPr id="47105" name="Rectangle 2"/>
          <p:cNvSpPr>
            <a:spLocks noGrp="1" noChangeArrowheads="1"/>
          </p:cNvSpPr>
          <p:nvPr>
            <p:ph type="title"/>
          </p:nvPr>
        </p:nvSpPr>
        <p:spPr/>
        <p:txBody>
          <a:bodyPr/>
          <a:lstStyle/>
          <a:p>
            <a:pPr eaLnBrk="1" hangingPunct="1"/>
            <a:r>
              <a:rPr lang="en-US" altLang="zh-CN" dirty="0"/>
              <a:t>Distributed Shared Memory</a:t>
            </a:r>
            <a:endParaRPr lang="en-US" altLang="zh-CN" dirty="0"/>
          </a:p>
        </p:txBody>
      </p:sp>
      <p:sp>
        <p:nvSpPr>
          <p:cNvPr id="47107" name="Text Box 4"/>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7108" name="Text Box 5"/>
          <p:cNvSpPr txBox="1">
            <a:spLocks noChangeArrowheads="1"/>
          </p:cNvSpPr>
          <p:nvPr/>
        </p:nvSpPr>
        <p:spPr bwMode="auto">
          <a:xfrm>
            <a:off x="0" y="5257800"/>
            <a:ext cx="9372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Disadvantages: </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complex inter-processor communication</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complex software to handle distributed mem</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47109" name="Text Box 6"/>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p:txBody>
          <a:bodyPr/>
          <a:lstStyle/>
          <a:p>
            <a:pPr eaLnBrk="1" hangingPunct="1"/>
            <a:r>
              <a:rPr lang="en-US" altLang="zh-CN" sz="4000"/>
              <a:t>Hurdles of Parallel Processing</a:t>
            </a:r>
            <a:endParaRPr lang="en-US" altLang="zh-CN" sz="4000"/>
          </a:p>
        </p:txBody>
      </p:sp>
      <p:sp>
        <p:nvSpPr>
          <p:cNvPr id="49154" name="Rectangle 3"/>
          <p:cNvSpPr>
            <a:spLocks noGrp="1" noChangeArrowheads="1"/>
          </p:cNvSpPr>
          <p:nvPr>
            <p:ph type="body" idx="1"/>
          </p:nvPr>
        </p:nvSpPr>
        <p:spPr/>
        <p:txBody>
          <a:bodyPr/>
          <a:lstStyle/>
          <a:p>
            <a:pPr eaLnBrk="1" hangingPunct="1"/>
            <a:r>
              <a:rPr lang="en-US" altLang="zh-CN"/>
              <a:t>Limited parallelism in programs</a:t>
            </a:r>
            <a:endParaRPr lang="en-US" altLang="zh-CN"/>
          </a:p>
          <a:p>
            <a:pPr eaLnBrk="1" hangingPunct="1"/>
            <a:r>
              <a:rPr lang="en-US" altLang="zh-CN"/>
              <a:t>Relatively high cost of communications</a:t>
            </a:r>
            <a:endParaRPr lang="en-US" altLang="zh-C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3"/>
          <p:cNvSpPr>
            <a:spLocks noGrp="1" noChangeArrowheads="1"/>
          </p:cNvSpPr>
          <p:nvPr>
            <p:ph type="body" idx="1"/>
          </p:nvPr>
        </p:nvSpPr>
        <p:spPr/>
        <p:txBody>
          <a:bodyPr/>
          <a:lstStyle/>
          <a:p>
            <a:pPr eaLnBrk="1" hangingPunct="1"/>
            <a:r>
              <a:rPr lang="en-US" altLang="zh-CN" dirty="0"/>
              <a:t>Limited parallelism in programs</a:t>
            </a:r>
            <a:endParaRPr lang="en-US" altLang="zh-CN" dirty="0"/>
          </a:p>
          <a:p>
            <a:pPr eaLnBrk="1" hangingPunct="1">
              <a:buFontTx/>
              <a:buNone/>
            </a:pPr>
            <a:r>
              <a:rPr lang="en-US" altLang="zh-CN" dirty="0"/>
              <a:t>	makes it difficult to achieve good </a:t>
            </a:r>
            <a:endParaRPr lang="en-US" altLang="zh-CN" dirty="0"/>
          </a:p>
          <a:p>
            <a:pPr eaLnBrk="1" hangingPunct="1">
              <a:buFontTx/>
              <a:buNone/>
            </a:pPr>
            <a:r>
              <a:rPr lang="en-US" altLang="zh-CN" dirty="0"/>
              <a:t>	speedups in any parallel processor</a:t>
            </a:r>
            <a:endParaRPr lang="en-US" altLang="zh-CN" dirty="0"/>
          </a:p>
        </p:txBody>
      </p:sp>
      <p:sp>
        <p:nvSpPr>
          <p:cNvPr id="13" name="TextBox 3"/>
          <p:cNvSpPr txBox="1">
            <a:spLocks noChangeArrowheads="1"/>
          </p:cNvSpPr>
          <p:nvPr/>
        </p:nvSpPr>
        <p:spPr bwMode="auto">
          <a:xfrm>
            <a:off x="4187400" y="4190444"/>
            <a:ext cx="1905000"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1</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x2, 1</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x5, x3, x4</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12" name="TextBox 3"/>
          <p:cNvSpPr txBox="1">
            <a:spLocks noChangeArrowheads="1"/>
          </p:cNvSpPr>
          <p:nvPr/>
        </p:nvSpPr>
        <p:spPr bwMode="auto">
          <a:xfrm>
            <a:off x="3429000" y="4190444"/>
            <a:ext cx="742511"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add</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51201"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1203" name="TextBox 3"/>
          <p:cNvSpPr txBox="1">
            <a:spLocks noChangeArrowheads="1"/>
          </p:cNvSpPr>
          <p:nvPr/>
        </p:nvSpPr>
        <p:spPr bwMode="auto">
          <a:xfrm>
            <a:off x="609600" y="4191000"/>
            <a:ext cx="742511"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a</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add</a:t>
            </a:r>
            <a:endParaRPr kumimoji="0" lang="zh-CN" altLang="en-US"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7" name="直接连接符 6"/>
          <p:cNvCxnSpPr/>
          <p:nvPr/>
        </p:nvCxnSpPr>
        <p:spPr>
          <a:xfrm rot="5400000">
            <a:off x="19819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037600" y="6488113"/>
            <a:ext cx="923925" cy="369887"/>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rPr>
              <a:t>before</a:t>
            </a:r>
            <a:endParaRPr kumimoji="0" lang="zh-CN" altLang="en-US"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endParaRPr>
          </a:p>
        </p:txBody>
      </p:sp>
      <p:sp>
        <p:nvSpPr>
          <p:cNvPr id="9" name="TextBox 8"/>
          <p:cNvSpPr txBox="1"/>
          <p:nvPr/>
        </p:nvSpPr>
        <p:spPr>
          <a:xfrm>
            <a:off x="3434400" y="6488113"/>
            <a:ext cx="731838" cy="369887"/>
          </a:xfrm>
          <a:prstGeom prst="rect">
            <a:avLst/>
          </a:prstGeom>
          <a:noFill/>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rPr>
              <a:t>after</a:t>
            </a:r>
            <a:endParaRPr kumimoji="0" lang="zh-CN" altLang="en-US"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endParaRPr>
          </a:p>
        </p:txBody>
      </p:sp>
      <p:sp>
        <p:nvSpPr>
          <p:cNvPr id="10" name="TextBox 9"/>
          <p:cNvSpPr txBox="1"/>
          <p:nvPr/>
        </p:nvSpPr>
        <p:spPr>
          <a:xfrm>
            <a:off x="5534025" y="4114800"/>
            <a:ext cx="3609975" cy="584200"/>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Verdana" panose="020B0604030504040204"/>
                <a:ea typeface="宋体" panose="02010600030101010101" pitchFamily="2" charset="-122"/>
                <a:cs typeface="+mn-cs"/>
              </a:rPr>
              <a:t>compute A+B+2</a:t>
            </a:r>
            <a:endParaRPr kumimoji="0" lang="zh-CN" altLang="en-US" sz="3200" b="0" i="0" u="none" strike="noStrike" kern="1200" cap="none" spc="0" normalizeH="0" baseline="0" noProof="0" dirty="0">
              <a:ln>
                <a:noFill/>
              </a:ln>
              <a:solidFill>
                <a:srgbClr val="00B0F0"/>
              </a:solidFill>
              <a:effectLst/>
              <a:uLnTx/>
              <a:uFillTx/>
              <a:latin typeface="Verdana" panose="020B0604030504040204"/>
              <a:ea typeface="宋体" panose="02010600030101010101" pitchFamily="2" charset="-122"/>
              <a:cs typeface="+mn-cs"/>
            </a:endParaRPr>
          </a:p>
        </p:txBody>
      </p:sp>
      <p:sp>
        <p:nvSpPr>
          <p:cNvPr id="11" name="TextBox 3"/>
          <p:cNvSpPr txBox="1">
            <a:spLocks noChangeArrowheads="1"/>
          </p:cNvSpPr>
          <p:nvPr/>
        </p:nvSpPr>
        <p:spPr bwMode="auto">
          <a:xfrm>
            <a:off x="1368000" y="4191000"/>
            <a:ext cx="1601815"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x2</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x3, 2</a:t>
            </a:r>
            <a:endParaRPr kumimoji="0" lang="zh-CN" altLang="en-US"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ChangeArrowheads="1"/>
          </p:cNvSpPr>
          <p:nvPr>
            <p:ph type="title"/>
          </p:nvPr>
        </p:nvSpPr>
        <p:spPr>
          <a:xfrm>
            <a:off x="0" y="2667000"/>
            <a:ext cx="9144000" cy="1143000"/>
          </a:xfrm>
        </p:spPr>
        <p:txBody>
          <a:bodyPr/>
          <a:lstStyle/>
          <a:p>
            <a:pPr eaLnBrk="1" hangingPunct="1"/>
            <a:r>
              <a:rPr lang="en-US" altLang="zh-CN" sz="8000"/>
              <a:t>ILP -&gt; TLP</a:t>
            </a:r>
            <a:endParaRPr lang="en-US" altLang="zh-CN" sz="4000"/>
          </a:p>
        </p:txBody>
      </p:sp>
      <p:sp>
        <p:nvSpPr>
          <p:cNvPr id="16386" name="Text Box 5"/>
          <p:cNvSpPr txBox="1">
            <a:spLocks noChangeArrowheads="1"/>
          </p:cNvSpPr>
          <p:nvPr/>
        </p:nvSpPr>
        <p:spPr bwMode="auto">
          <a:xfrm>
            <a:off x="1447800" y="3624263"/>
            <a:ext cx="33591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instruction-level</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6387" name="Text Box 6"/>
          <p:cNvSpPr txBox="1">
            <a:spLocks noChangeArrowheads="1"/>
          </p:cNvSpPr>
          <p:nvPr/>
        </p:nvSpPr>
        <p:spPr bwMode="auto">
          <a:xfrm>
            <a:off x="5486400" y="3657600"/>
            <a:ext cx="2571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thread-level</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3250" name="Rectangle 3"/>
          <p:cNvSpPr>
            <a:spLocks noGrp="1" noChangeArrowheads="1"/>
          </p:cNvSpPr>
          <p:nvPr>
            <p:ph type="body" idx="1"/>
          </p:nvPr>
        </p:nvSpPr>
        <p:spPr/>
        <p:txBody>
          <a:bodyPr/>
          <a:lstStyle/>
          <a:p>
            <a:pPr eaLnBrk="1" hangingPunct="1"/>
            <a:r>
              <a:rPr lang="en-US" altLang="zh-CN" dirty="0"/>
              <a:t>Limited parallelism in programs</a:t>
            </a:r>
            <a:endParaRPr lang="en-US" altLang="zh-CN" dirty="0"/>
          </a:p>
          <a:p>
            <a:pPr eaLnBrk="1" hangingPunct="1">
              <a:buFontTx/>
              <a:buNone/>
            </a:pPr>
            <a:r>
              <a:rPr lang="en-US" altLang="zh-CN" dirty="0"/>
              <a:t>	makes it difficult to achieve good </a:t>
            </a:r>
            <a:endParaRPr lang="en-US" altLang="zh-CN" dirty="0"/>
          </a:p>
          <a:p>
            <a:pPr eaLnBrk="1" hangingPunct="1">
              <a:buFontTx/>
              <a:buNone/>
            </a:pPr>
            <a:r>
              <a:rPr lang="en-US" altLang="zh-CN" dirty="0"/>
              <a:t>	speedups in any parallel processor</a:t>
            </a:r>
            <a:endParaRPr lang="en-US" altLang="zh-CN" dirty="0"/>
          </a:p>
        </p:txBody>
      </p:sp>
      <p:sp>
        <p:nvSpPr>
          <p:cNvPr id="53252" name="TextBox 4"/>
          <p:cNvSpPr txBox="1">
            <a:spLocks noChangeArrowheads="1"/>
          </p:cNvSpPr>
          <p:nvPr/>
        </p:nvSpPr>
        <p:spPr bwMode="auto">
          <a:xfrm>
            <a:off x="3581400" y="4191000"/>
            <a:ext cx="481013"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7" name="直接连接符 6"/>
          <p:cNvCxnSpPr/>
          <p:nvPr/>
        </p:nvCxnSpPr>
        <p:spPr>
          <a:xfrm rot="5400000">
            <a:off x="19819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037600" y="6488113"/>
            <a:ext cx="923925" cy="369887"/>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rPr>
              <a:t>before</a:t>
            </a:r>
            <a:endParaRPr kumimoji="0" lang="zh-CN" altLang="en-US"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endParaRPr>
          </a:p>
        </p:txBody>
      </p:sp>
      <p:sp>
        <p:nvSpPr>
          <p:cNvPr id="53255" name="TextBox 4"/>
          <p:cNvSpPr txBox="1">
            <a:spLocks noChangeArrowheads="1"/>
          </p:cNvSpPr>
          <p:nvPr/>
        </p:nvSpPr>
        <p:spPr bwMode="auto">
          <a:xfrm>
            <a:off x="4267200" y="4191000"/>
            <a:ext cx="5175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6" name="TextBox 4"/>
          <p:cNvSpPr txBox="1">
            <a:spLocks noChangeArrowheads="1"/>
          </p:cNvSpPr>
          <p:nvPr/>
        </p:nvSpPr>
        <p:spPr bwMode="auto">
          <a:xfrm>
            <a:off x="5029200" y="4191000"/>
            <a:ext cx="852488"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7" name="TextBox 4"/>
          <p:cNvSpPr txBox="1">
            <a:spLocks noChangeArrowheads="1"/>
          </p:cNvSpPr>
          <p:nvPr/>
        </p:nvSpPr>
        <p:spPr bwMode="auto">
          <a:xfrm>
            <a:off x="60198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8" name="TextBox 4"/>
          <p:cNvSpPr txBox="1">
            <a:spLocks noChangeArrowheads="1"/>
          </p:cNvSpPr>
          <p:nvPr/>
        </p:nvSpPr>
        <p:spPr bwMode="auto">
          <a:xfrm>
            <a:off x="72390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9" name="TextBox 4"/>
          <p:cNvSpPr txBox="1">
            <a:spLocks noChangeArrowheads="1"/>
          </p:cNvSpPr>
          <p:nvPr/>
        </p:nvSpPr>
        <p:spPr bwMode="auto">
          <a:xfrm>
            <a:off x="8181975" y="4191000"/>
            <a:ext cx="852488"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EXE</a:t>
            </a:r>
            <a:endParaRPr kumimoji="0" lang="zh-CN" altLang="en-US"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3" name="TextBox 3"/>
          <p:cNvSpPr txBox="1">
            <a:spLocks noChangeArrowheads="1"/>
          </p:cNvSpPr>
          <p:nvPr/>
        </p:nvSpPr>
        <p:spPr bwMode="auto">
          <a:xfrm>
            <a:off x="609600" y="4191000"/>
            <a:ext cx="742511"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solidFill>
                  <a:srgbClr val="000000"/>
                </a:solidFill>
                <a:latin typeface="Arial" panose="020B0604020202020204" pitchFamily="34" charset="0"/>
              </a:rPr>
              <a:t>a</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add</a:t>
            </a:r>
            <a:endParaRPr kumimoji="0" lang="zh-CN" altLang="en-US"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4" name="TextBox 3"/>
          <p:cNvSpPr txBox="1">
            <a:spLocks noChangeArrowheads="1"/>
          </p:cNvSpPr>
          <p:nvPr/>
        </p:nvSpPr>
        <p:spPr bwMode="auto">
          <a:xfrm>
            <a:off x="1368000" y="4191000"/>
            <a:ext cx="1601815"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x2</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x3, 2</a:t>
            </a:r>
            <a:endParaRPr kumimoji="0" lang="zh-CN" altLang="en-US"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5298" name="Rectangle 3"/>
          <p:cNvSpPr>
            <a:spLocks noGrp="1" noChangeArrowheads="1"/>
          </p:cNvSpPr>
          <p:nvPr>
            <p:ph type="body" idx="1"/>
          </p:nvPr>
        </p:nvSpPr>
        <p:spPr/>
        <p:txBody>
          <a:bodyPr/>
          <a:lstStyle/>
          <a:p>
            <a:pPr eaLnBrk="1" hangingPunct="1"/>
            <a:r>
              <a:rPr lang="en-US" altLang="zh-CN"/>
              <a:t>Limited parallelism in programs</a:t>
            </a:r>
            <a:endParaRPr lang="en-US" altLang="zh-CN"/>
          </a:p>
          <a:p>
            <a:pPr eaLnBrk="1" hangingPunct="1">
              <a:buFontTx/>
              <a:buNone/>
            </a:pPr>
            <a:r>
              <a:rPr lang="en-US" altLang="zh-CN"/>
              <a:t>	makes it difficult to achieve good speedups in any parallel processor</a:t>
            </a:r>
            <a:endParaRPr lang="en-US" altLang="zh-CN"/>
          </a:p>
        </p:txBody>
      </p:sp>
      <p:cxnSp>
        <p:nvCxnSpPr>
          <p:cNvPr id="7" name="直接连接符 6"/>
          <p:cNvCxnSpPr/>
          <p:nvPr/>
        </p:nvCxnSpPr>
        <p:spPr>
          <a:xfrm rot="5400000">
            <a:off x="43441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943600" y="6488113"/>
            <a:ext cx="731838" cy="369887"/>
          </a:xfrm>
          <a:prstGeom prst="rect">
            <a:avLst/>
          </a:prstGeom>
          <a:noFill/>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rPr>
              <a:t>after</a:t>
            </a:r>
            <a:endParaRPr kumimoji="0" lang="zh-CN" altLang="en-US" sz="1800" b="0" i="0" u="none" strike="noStrike" kern="1200" cap="none" spc="0" normalizeH="0" baseline="0" noProof="0" dirty="0">
              <a:ln>
                <a:noFill/>
              </a:ln>
              <a:solidFill>
                <a:srgbClr val="000000"/>
              </a:solidFill>
              <a:effectLst/>
              <a:uLnTx/>
              <a:uFillTx/>
              <a:latin typeface="Verdana" panose="020B0604030504040204"/>
              <a:ea typeface="宋体" panose="02010600030101010101" pitchFamily="2" charset="-122"/>
              <a:cs typeface="+mn-cs"/>
            </a:endParaRPr>
          </a:p>
        </p:txBody>
      </p:sp>
      <p:sp>
        <p:nvSpPr>
          <p:cNvPr id="55302" name="TextBox 4"/>
          <p:cNvSpPr txBox="1">
            <a:spLocks noChangeArrowheads="1"/>
          </p:cNvSpPr>
          <p:nvPr/>
        </p:nvSpPr>
        <p:spPr bwMode="auto">
          <a:xfrm>
            <a:off x="0" y="4191000"/>
            <a:ext cx="481013"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3" name="TextBox 4"/>
          <p:cNvSpPr txBox="1">
            <a:spLocks noChangeArrowheads="1"/>
          </p:cNvSpPr>
          <p:nvPr/>
        </p:nvSpPr>
        <p:spPr bwMode="auto">
          <a:xfrm>
            <a:off x="457200" y="4191000"/>
            <a:ext cx="5175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4" name="TextBox 4"/>
          <p:cNvSpPr txBox="1">
            <a:spLocks noChangeArrowheads="1"/>
          </p:cNvSpPr>
          <p:nvPr/>
        </p:nvSpPr>
        <p:spPr bwMode="auto">
          <a:xfrm>
            <a:off x="990600" y="4191000"/>
            <a:ext cx="852488"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5" name="TextBox 4"/>
          <p:cNvSpPr txBox="1">
            <a:spLocks noChangeArrowheads="1"/>
          </p:cNvSpPr>
          <p:nvPr/>
        </p:nvSpPr>
        <p:spPr bwMode="auto">
          <a:xfrm>
            <a:off x="17526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6" name="TextBox 4"/>
          <p:cNvSpPr txBox="1">
            <a:spLocks noChangeArrowheads="1"/>
          </p:cNvSpPr>
          <p:nvPr/>
        </p:nvSpPr>
        <p:spPr bwMode="auto">
          <a:xfrm>
            <a:off x="25908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7" name="TextBox 4"/>
          <p:cNvSpPr txBox="1">
            <a:spLocks noChangeArrowheads="1"/>
          </p:cNvSpPr>
          <p:nvPr/>
        </p:nvSpPr>
        <p:spPr bwMode="auto">
          <a:xfrm>
            <a:off x="35052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8" name="TextBox 4"/>
          <p:cNvSpPr txBox="1">
            <a:spLocks noChangeArrowheads="1"/>
          </p:cNvSpPr>
          <p:nvPr/>
        </p:nvSpPr>
        <p:spPr bwMode="auto">
          <a:xfrm>
            <a:off x="44196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MEM</a:t>
            </a: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endPar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endParaRPr>
          </a:p>
        </p:txBody>
      </p:sp>
      <p:sp>
        <p:nvSpPr>
          <p:cNvPr id="14" name="TextBox 3"/>
          <p:cNvSpPr txBox="1">
            <a:spLocks noChangeArrowheads="1"/>
          </p:cNvSpPr>
          <p:nvPr/>
        </p:nvSpPr>
        <p:spPr bwMode="auto">
          <a:xfrm>
            <a:off x="6702000" y="4190444"/>
            <a:ext cx="1905000"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1</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x2, 1</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x5, x3, x4</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15" name="TextBox 3"/>
          <p:cNvSpPr txBox="1">
            <a:spLocks noChangeArrowheads="1"/>
          </p:cNvSpPr>
          <p:nvPr/>
        </p:nvSpPr>
        <p:spPr bwMode="auto">
          <a:xfrm>
            <a:off x="5943600" y="4190444"/>
            <a:ext cx="742511"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endPar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a:p>
            <a:pPr marL="0" marR="0" lvl="0" indent="0" defTabSz="914400" rtl="0" eaLnBrk="1" fontAlgn="base" latinLnBrk="0" hangingPunct="1">
              <a:lnSpc>
                <a:spcPct val="100000"/>
              </a:lnSpc>
              <a:spcBef>
                <a:spcPct val="0"/>
              </a:spcBef>
              <a:spcAft>
                <a:spcPct val="0"/>
              </a:spcAft>
              <a:buClrTx/>
              <a:buSzTx/>
              <a:buFontTx/>
              <a:buNone/>
              <a:defRPr/>
            </a:pPr>
            <a:r>
              <a:rPr lang="en-US" altLang="zh-CN" sz="2600" dirty="0">
                <a:latin typeface="Arial" panose="020B0604020202020204" pitchFamily="34" charset="0"/>
              </a:rPr>
              <a:t>add</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pic>
        <p:nvPicPr>
          <p:cNvPr id="57346"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8000" y="5308600"/>
            <a:ext cx="6858000" cy="154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7" name="Rectangle 3"/>
          <p:cNvSpPr>
            <a:spLocks noGrp="1" noChangeArrowheads="1"/>
          </p:cNvSpPr>
          <p:nvPr>
            <p:ph type="body" idx="1"/>
          </p:nvPr>
        </p:nvSpPr>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1</a:t>
            </a:r>
            <a:endParaRPr lang="en-US" altLang="zh-CN" b="1" dirty="0"/>
          </a:p>
          <a:p>
            <a:pPr eaLnBrk="1" hangingPunct="1">
              <a:buFontTx/>
              <a:buNone/>
            </a:pPr>
            <a:r>
              <a:rPr lang="en-US" altLang="zh-CN" b="1" dirty="0"/>
              <a:t>	</a:t>
            </a:r>
            <a:r>
              <a:rPr lang="en-US" altLang="zh-CN" dirty="0"/>
              <a:t>to achieve a speedup of 80 with 100 processors, what fraction of the original computation can be sequential?</a:t>
            </a:r>
            <a:endParaRPr lang="en-US" altLang="zh-CN" dirty="0"/>
          </a:p>
          <a:p>
            <a:pPr eaLnBrk="1" hangingPunct="1">
              <a:buFontTx/>
              <a:buNone/>
            </a:pPr>
            <a:r>
              <a:rPr lang="en-US" altLang="zh-CN" b="1" dirty="0"/>
              <a:t>	Answer</a:t>
            </a:r>
            <a:endParaRPr lang="en-US" altLang="zh-CN" b="1" dirty="0"/>
          </a:p>
          <a:p>
            <a:pPr eaLnBrk="1" hangingPunct="1">
              <a:buFontTx/>
              <a:buNone/>
            </a:pPr>
            <a:r>
              <a:rPr lang="en-US" altLang="zh-CN" b="1" dirty="0"/>
              <a:t>	</a:t>
            </a:r>
            <a:r>
              <a:rPr lang="en-US" altLang="zh-CN" dirty="0"/>
              <a:t>by Amdahl’s law</a:t>
            </a:r>
            <a:endParaRPr lang="en-US" altLang="zh-CN"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8370" name="Rectangle 3"/>
          <p:cNvSpPr>
            <a:spLocks noGrp="1" noChangeArrowheads="1"/>
          </p:cNvSpPr>
          <p:nvPr>
            <p:ph type="body" idx="1"/>
          </p:nvPr>
        </p:nvSpPr>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1</a:t>
            </a:r>
            <a:endParaRPr lang="en-US" altLang="zh-CN" b="1" dirty="0"/>
          </a:p>
          <a:p>
            <a:pPr eaLnBrk="1" hangingPunct="1">
              <a:buFontTx/>
              <a:buNone/>
            </a:pPr>
            <a:r>
              <a:rPr lang="en-US" altLang="zh-CN" b="1" dirty="0"/>
              <a:t>	</a:t>
            </a:r>
            <a:r>
              <a:rPr lang="en-US" altLang="zh-CN" dirty="0"/>
              <a:t>to achieve a speedup of 80 with 100 processors, what fraction of the original computation can be sequential?</a:t>
            </a:r>
            <a:endParaRPr lang="en-US" altLang="zh-CN" dirty="0"/>
          </a:p>
          <a:p>
            <a:pPr eaLnBrk="1" hangingPunct="1">
              <a:buFontTx/>
              <a:buNone/>
            </a:pPr>
            <a:r>
              <a:rPr lang="en-US" altLang="zh-CN" b="1" dirty="0"/>
              <a:t>	Answer</a:t>
            </a:r>
            <a:endParaRPr lang="en-US" altLang="zh-CN" b="1" dirty="0"/>
          </a:p>
          <a:p>
            <a:pPr eaLnBrk="1" hangingPunct="1">
              <a:buFontTx/>
              <a:buNone/>
            </a:pPr>
            <a:r>
              <a:rPr lang="en-US" altLang="zh-CN" b="1" dirty="0"/>
              <a:t>	</a:t>
            </a:r>
            <a:r>
              <a:rPr lang="en-US" altLang="zh-CN" dirty="0"/>
              <a:t>assumption: two modes</a:t>
            </a:r>
            <a:endParaRPr lang="en-US" altLang="zh-CN" dirty="0"/>
          </a:p>
          <a:p>
            <a:pPr eaLnBrk="1" hangingPunct="1">
              <a:buFontTx/>
              <a:buNone/>
            </a:pPr>
            <a:r>
              <a:rPr lang="en-US" altLang="zh-CN" b="1" dirty="0"/>
              <a:t>	</a:t>
            </a:r>
            <a:r>
              <a:rPr lang="en-US" altLang="zh-CN" dirty="0"/>
              <a:t>enhanced mode: 100 processors</a:t>
            </a:r>
            <a:endParaRPr lang="en-US" altLang="zh-CN" dirty="0"/>
          </a:p>
          <a:p>
            <a:pPr eaLnBrk="1" hangingPunct="1">
              <a:buFontTx/>
              <a:buNone/>
            </a:pPr>
            <a:r>
              <a:rPr lang="en-US" altLang="zh-CN" b="1" dirty="0"/>
              <a:t>	</a:t>
            </a:r>
            <a:r>
              <a:rPr lang="en-US" altLang="zh-CN" dirty="0"/>
              <a:t>serial mode: only 1 processor</a:t>
            </a:r>
            <a:endParaRPr lang="en-US" altLang="zh-C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5200" y="5407025"/>
            <a:ext cx="6096000" cy="14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4" name="Rectangle 3"/>
          <p:cNvSpPr>
            <a:spLocks noGrp="1" noChangeArrowheads="1"/>
          </p:cNvSpPr>
          <p:nvPr>
            <p:ph type="body" idx="1"/>
          </p:nvPr>
        </p:nvSpPr>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1</a:t>
            </a:r>
            <a:endParaRPr lang="en-US" altLang="zh-CN" b="1" dirty="0"/>
          </a:p>
          <a:p>
            <a:pPr eaLnBrk="1" hangingPunct="1">
              <a:buFontTx/>
              <a:buNone/>
            </a:pPr>
            <a:r>
              <a:rPr lang="en-US" altLang="zh-CN" b="1" dirty="0"/>
              <a:t>	</a:t>
            </a:r>
            <a:r>
              <a:rPr lang="en-US" altLang="zh-CN" dirty="0"/>
              <a:t>to achieve a speedup of 80 with 100 processors, what fraction of the original computation can be sequential?</a:t>
            </a:r>
            <a:endParaRPr lang="en-US" altLang="zh-CN" dirty="0"/>
          </a:p>
          <a:p>
            <a:pPr eaLnBrk="1" hangingPunct="1">
              <a:buFontTx/>
              <a:buNone/>
            </a:pPr>
            <a:r>
              <a:rPr lang="en-US" altLang="zh-CN" b="1" dirty="0"/>
              <a:t>	Answer</a:t>
            </a:r>
            <a:endParaRPr lang="en-US" altLang="zh-CN" b="1" dirty="0"/>
          </a:p>
          <a:p>
            <a:pPr eaLnBrk="1" hangingPunct="1">
              <a:buFontTx/>
              <a:buNone/>
            </a:pPr>
            <a:r>
              <a:rPr lang="en-US" altLang="zh-CN" b="1" dirty="0"/>
              <a:t>	</a:t>
            </a:r>
            <a:r>
              <a:rPr lang="en-US" altLang="zh-CN" dirty="0"/>
              <a:t>by Amdahl’s law</a:t>
            </a:r>
            <a:endParaRPr lang="en-US" altLang="zh-CN" b="1" dirty="0"/>
          </a:p>
        </p:txBody>
      </p:sp>
      <p:sp>
        <p:nvSpPr>
          <p:cNvPr id="59395"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7"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90800" y="4724400"/>
            <a:ext cx="6553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18" name="Rectangle 3"/>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60419" name="Rectangle 4"/>
          <p:cNvSpPr>
            <a:spLocks noGrp="1" noChangeArrowheads="1"/>
          </p:cNvSpPr>
          <p:nvPr>
            <p:ph type="body" idx="1"/>
          </p:nvPr>
        </p:nvSpPr>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1</a:t>
            </a:r>
            <a:endParaRPr lang="en-US" altLang="zh-CN" b="1" dirty="0"/>
          </a:p>
          <a:p>
            <a:pPr eaLnBrk="1" hangingPunct="1">
              <a:buFontTx/>
              <a:buNone/>
            </a:pPr>
            <a:r>
              <a:rPr lang="en-US" altLang="zh-CN" b="1" dirty="0"/>
              <a:t>	</a:t>
            </a:r>
            <a:r>
              <a:rPr lang="en-US" altLang="zh-CN" dirty="0"/>
              <a:t>to achieve a speedup of 80 with 100 processors, what fraction of the original computation can be sequential?</a:t>
            </a:r>
            <a:endParaRPr lang="en-US" altLang="zh-CN" dirty="0"/>
          </a:p>
          <a:p>
            <a:pPr eaLnBrk="1" hangingPunct="1">
              <a:buFontTx/>
              <a:buNone/>
            </a:pPr>
            <a:r>
              <a:rPr lang="en-US" altLang="zh-CN" b="1" dirty="0"/>
              <a:t>	Answer</a:t>
            </a:r>
            <a:endParaRPr lang="en-US" altLang="zh-CN" b="1" dirty="0"/>
          </a:p>
          <a:p>
            <a:pPr eaLnBrk="1" hangingPunct="1">
              <a:buFontTx/>
              <a:buNone/>
            </a:pPr>
            <a:r>
              <a:rPr lang="en-US" altLang="zh-CN" b="1" dirty="0"/>
              <a:t>	</a:t>
            </a:r>
            <a:r>
              <a:rPr lang="en-US" altLang="zh-CN" dirty="0"/>
              <a:t>by Amdahl’s law</a:t>
            </a:r>
            <a:endParaRPr lang="en-US" altLang="zh-CN" dirty="0"/>
          </a:p>
          <a:p>
            <a:pPr eaLnBrk="1" hangingPunct="1">
              <a:buFontTx/>
              <a:buNone/>
            </a:pPr>
            <a:endParaRPr lang="en-US" altLang="zh-CN" dirty="0"/>
          </a:p>
          <a:p>
            <a:pPr eaLnBrk="1" hangingPunct="1">
              <a:buFontTx/>
              <a:buNone/>
            </a:pPr>
            <a:r>
              <a:rPr lang="en-US" altLang="zh-CN" sz="2000" dirty="0"/>
              <a:t>	</a:t>
            </a:r>
            <a:r>
              <a:rPr lang="en-US" altLang="zh-CN" sz="2000" dirty="0" err="1"/>
              <a:t>Fraction</a:t>
            </a:r>
            <a:r>
              <a:rPr lang="en-US" altLang="zh-CN" sz="2000" baseline="-25000" dirty="0" err="1"/>
              <a:t>seq</a:t>
            </a:r>
            <a:r>
              <a:rPr lang="en-US" altLang="zh-CN" sz="2000" dirty="0"/>
              <a:t> = 1 – </a:t>
            </a:r>
            <a:r>
              <a:rPr lang="en-US" altLang="zh-CN" sz="2000" dirty="0" err="1"/>
              <a:t>Fraction</a:t>
            </a:r>
            <a:r>
              <a:rPr lang="en-US" altLang="zh-CN" sz="2000" baseline="-25000" dirty="0" err="1"/>
              <a:t>parallel</a:t>
            </a:r>
            <a:endParaRPr lang="en-US" altLang="zh-CN" sz="2000" baseline="-25000" dirty="0"/>
          </a:p>
          <a:p>
            <a:pPr eaLnBrk="1" hangingPunct="1">
              <a:buFontTx/>
              <a:buNone/>
            </a:pPr>
            <a:r>
              <a:rPr lang="en-US" altLang="zh-CN" sz="2000" dirty="0"/>
              <a:t>		         </a:t>
            </a:r>
            <a:r>
              <a:rPr lang="en-US" altLang="zh-CN" sz="800" dirty="0"/>
              <a:t> </a:t>
            </a:r>
            <a:r>
              <a:rPr lang="en-US" altLang="zh-CN" sz="2000" dirty="0"/>
              <a:t>= 0.25%</a:t>
            </a:r>
            <a:endParaRPr lang="en-US" altLang="zh-CN" sz="2000" b="1" dirty="0"/>
          </a:p>
        </p:txBody>
      </p:sp>
      <p:sp>
        <p:nvSpPr>
          <p:cNvPr id="60420" name="Line 6"/>
          <p:cNvSpPr>
            <a:spLocks noChangeShapeType="1"/>
          </p:cNvSpPr>
          <p:nvPr/>
        </p:nvSpPr>
        <p:spPr bwMode="auto">
          <a:xfrm flipH="1">
            <a:off x="4800600" y="6553200"/>
            <a:ext cx="1524000" cy="0"/>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7347" name="Rectangle 3"/>
          <p:cNvSpPr>
            <a:spLocks noGrp="1" noChangeArrowheads="1"/>
          </p:cNvSpPr>
          <p:nvPr>
            <p:ph type="body" idx="1"/>
          </p:nvPr>
        </p:nvSpPr>
        <p:spPr>
          <a:xfrm>
            <a:off x="457200" y="1600200"/>
            <a:ext cx="8991600" cy="5257800"/>
          </a:xfrm>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2</a:t>
            </a:r>
            <a:endParaRPr lang="en-US" altLang="zh-CN" b="1" dirty="0"/>
          </a:p>
          <a:p>
            <a:pPr eaLnBrk="1" hangingPunct="1">
              <a:buFontTx/>
              <a:buNone/>
            </a:pPr>
            <a:r>
              <a:rPr lang="en-US" altLang="zh-CN" b="1" dirty="0"/>
              <a:t>	</a:t>
            </a:r>
            <a:r>
              <a:rPr lang="en-US" altLang="zh-CN" dirty="0"/>
              <a:t>app can use 1, 50, or all 100 processors, 95% of the time use all 100 processors, how much of the remaining 5% must employ 50 processors for 80 speedup? </a:t>
            </a:r>
            <a:r>
              <a:rPr lang="en-US" altLang="zh-CN" b="1" dirty="0"/>
              <a:t>Answer </a:t>
            </a:r>
            <a:r>
              <a:rPr lang="en-US" altLang="zh-CN" dirty="0"/>
              <a:t>by Amdahl’s law</a:t>
            </a:r>
            <a:endParaRPr lang="en-US" altLang="zh-CN" b="1" dirty="0"/>
          </a:p>
        </p:txBody>
      </p:sp>
      <p:pic>
        <p:nvPicPr>
          <p:cNvPr id="2" name="Picture 1"/>
          <p:cNvPicPr>
            <a:picLocks noChangeAspect="1"/>
          </p:cNvPicPr>
          <p:nvPr/>
        </p:nvPicPr>
        <p:blipFill>
          <a:blip r:embed="rId1"/>
          <a:stretch>
            <a:fillRect/>
          </a:stretch>
        </p:blipFill>
        <p:spPr>
          <a:xfrm>
            <a:off x="0" y="5360615"/>
            <a:ext cx="9144000" cy="126878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57347" name="Rectangle 3"/>
          <p:cNvSpPr>
            <a:spLocks noGrp="1" noChangeArrowheads="1"/>
          </p:cNvSpPr>
          <p:nvPr>
            <p:ph type="body" idx="1"/>
          </p:nvPr>
        </p:nvSpPr>
        <p:spPr>
          <a:xfrm>
            <a:off x="457200" y="1600200"/>
            <a:ext cx="8991600" cy="5257800"/>
          </a:xfrm>
        </p:spPr>
        <p:txBody>
          <a:bodyPr/>
          <a:lstStyle/>
          <a:p>
            <a:pPr eaLnBrk="1" hangingPunct="1"/>
            <a:r>
              <a:rPr lang="en-US" altLang="zh-CN" dirty="0"/>
              <a:t>Limited parallelism affects speedup</a:t>
            </a:r>
            <a:endParaRPr lang="en-US" altLang="zh-CN" dirty="0"/>
          </a:p>
          <a:p>
            <a:pPr eaLnBrk="1" hangingPunct="1"/>
            <a:r>
              <a:rPr lang="en-US" altLang="zh-CN" b="1" dirty="0"/>
              <a:t>Example</a:t>
            </a:r>
            <a:r>
              <a:rPr lang="zh-CN" altLang="en-US" b="1" dirty="0"/>
              <a:t> </a:t>
            </a:r>
            <a:r>
              <a:rPr lang="en-US" altLang="zh-CN" b="1" dirty="0"/>
              <a:t>2</a:t>
            </a:r>
            <a:endParaRPr lang="en-US" altLang="zh-CN" b="1" dirty="0"/>
          </a:p>
          <a:p>
            <a:pPr eaLnBrk="1" hangingPunct="1">
              <a:buFontTx/>
              <a:buNone/>
            </a:pPr>
            <a:r>
              <a:rPr lang="en-US" altLang="zh-CN" b="1" dirty="0"/>
              <a:t>	</a:t>
            </a:r>
            <a:r>
              <a:rPr lang="en-US" altLang="zh-CN" dirty="0"/>
              <a:t>app can use 1, 50, or all 100 processors, 95% of the time use all 100 processors, how much of the remaining 5% must employ 50 processors for 80 speedup? </a:t>
            </a:r>
            <a:r>
              <a:rPr lang="en-US" altLang="zh-CN" b="1" dirty="0"/>
              <a:t>Answer </a:t>
            </a:r>
            <a:r>
              <a:rPr lang="en-US" altLang="zh-CN" dirty="0"/>
              <a:t>by Amdahl’s law: 4.8%</a:t>
            </a:r>
            <a:endParaRPr lang="en-US" altLang="zh-CN" b="1" dirty="0"/>
          </a:p>
        </p:txBody>
      </p:sp>
      <p:pic>
        <p:nvPicPr>
          <p:cNvPr id="2" name="Picture 1"/>
          <p:cNvPicPr>
            <a:picLocks noChangeAspect="1"/>
          </p:cNvPicPr>
          <p:nvPr/>
        </p:nvPicPr>
        <p:blipFill>
          <a:blip r:embed="rId1"/>
          <a:stretch>
            <a:fillRect/>
          </a:stretch>
        </p:blipFill>
        <p:spPr>
          <a:xfrm>
            <a:off x="0" y="5360615"/>
            <a:ext cx="9144000" cy="126878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noChangeArrowheads="1"/>
          </p:cNvSpPr>
          <p:nvPr>
            <p:ph type="title"/>
          </p:nvPr>
        </p:nvSpPr>
        <p:spPr/>
        <p:txBody>
          <a:bodyPr/>
          <a:lstStyle/>
          <a:p>
            <a:pPr eaLnBrk="1" hangingPunct="1"/>
            <a:r>
              <a:rPr lang="en-US" altLang="zh-CN" sz="4000"/>
              <a:t>Limited Program Parallelism</a:t>
            </a:r>
            <a:endParaRPr lang="en-US" altLang="zh-CN" sz="4000"/>
          </a:p>
        </p:txBody>
      </p:sp>
      <p:sp>
        <p:nvSpPr>
          <p:cNvPr id="61442" name="Rectangle 3"/>
          <p:cNvSpPr>
            <a:spLocks noGrp="1" noChangeArrowheads="1"/>
          </p:cNvSpPr>
          <p:nvPr>
            <p:ph type="body" idx="1"/>
          </p:nvPr>
        </p:nvSpPr>
        <p:spPr/>
        <p:txBody>
          <a:bodyPr/>
          <a:lstStyle/>
          <a:p>
            <a:pPr eaLnBrk="1" hangingPunct="1"/>
            <a:r>
              <a:rPr lang="en-US" altLang="zh-CN" dirty="0"/>
              <a:t>Limited parallelism in programs</a:t>
            </a:r>
            <a:endParaRPr lang="en-US" altLang="zh-CN" dirty="0"/>
          </a:p>
          <a:p>
            <a:pPr eaLnBrk="1" hangingPunct="1">
              <a:buFontTx/>
              <a:buNone/>
            </a:pPr>
            <a:r>
              <a:rPr lang="en-US" altLang="zh-CN" dirty="0"/>
              <a:t>	makes it difficult to achieve good </a:t>
            </a:r>
            <a:endParaRPr lang="en-US" altLang="zh-CN" dirty="0"/>
          </a:p>
          <a:p>
            <a:pPr eaLnBrk="1" hangingPunct="1">
              <a:buFontTx/>
              <a:buNone/>
            </a:pPr>
            <a:r>
              <a:rPr lang="en-US" altLang="zh-CN" dirty="0"/>
              <a:t>	speedups in any parallel processor;</a:t>
            </a:r>
            <a:endParaRPr lang="en-US" altLang="zh-CN" dirty="0"/>
          </a:p>
          <a:p>
            <a:pPr eaLnBrk="1" hangingPunct="1">
              <a:buFontTx/>
              <a:buNone/>
            </a:pPr>
            <a:r>
              <a:rPr lang="en-US" altLang="zh-CN" dirty="0"/>
              <a:t>	</a:t>
            </a:r>
            <a:endParaRPr lang="en-US" altLang="zh-CN" dirty="0"/>
          </a:p>
          <a:p>
            <a:pPr eaLnBrk="1" hangingPunct="1">
              <a:buFontTx/>
              <a:buNone/>
            </a:pPr>
            <a:r>
              <a:rPr lang="en-US" altLang="zh-CN" dirty="0"/>
              <a:t>	</a:t>
            </a:r>
            <a:r>
              <a:rPr lang="en-US" altLang="zh-CN" i="1" dirty="0">
                <a:solidFill>
                  <a:srgbClr val="00B0F0"/>
                </a:solidFill>
              </a:rPr>
              <a:t>in practice, programs often use </a:t>
            </a:r>
            <a:endParaRPr lang="en-US" altLang="zh-CN" i="1" dirty="0">
              <a:solidFill>
                <a:srgbClr val="00B0F0"/>
              </a:solidFill>
            </a:endParaRPr>
          </a:p>
          <a:p>
            <a:pPr eaLnBrk="1" hangingPunct="1">
              <a:buFontTx/>
              <a:buNone/>
            </a:pPr>
            <a:r>
              <a:rPr lang="en-US" altLang="zh-CN" i="1" dirty="0">
                <a:solidFill>
                  <a:srgbClr val="00B0F0"/>
                </a:solidFill>
              </a:rPr>
              <a:t>	less than the full complement </a:t>
            </a:r>
            <a:endParaRPr lang="en-US" altLang="zh-CN" i="1" dirty="0">
              <a:solidFill>
                <a:srgbClr val="00B0F0"/>
              </a:solidFill>
            </a:endParaRPr>
          </a:p>
          <a:p>
            <a:pPr eaLnBrk="1" hangingPunct="1">
              <a:buFontTx/>
              <a:buNone/>
            </a:pPr>
            <a:r>
              <a:rPr lang="en-US" altLang="zh-CN" i="1" dirty="0">
                <a:solidFill>
                  <a:srgbClr val="00B0F0"/>
                </a:solidFill>
              </a:rPr>
              <a:t>	of the processors </a:t>
            </a:r>
            <a:endParaRPr lang="en-US" altLang="zh-CN" i="1" dirty="0">
              <a:solidFill>
                <a:srgbClr val="00B0F0"/>
              </a:solidFill>
            </a:endParaRPr>
          </a:p>
          <a:p>
            <a:pPr eaLnBrk="1" hangingPunct="1">
              <a:buFontTx/>
              <a:buNone/>
            </a:pPr>
            <a:r>
              <a:rPr lang="en-US" altLang="zh-CN" i="1" dirty="0">
                <a:solidFill>
                  <a:srgbClr val="00B0F0"/>
                </a:solidFill>
              </a:rPr>
              <a:t>	when running in parallel mode;</a:t>
            </a:r>
            <a:endParaRPr lang="en-US" altLang="zh-CN" i="1" dirty="0">
              <a:solidFill>
                <a:srgbClr val="00B0F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p:cNvSpPr>
            <a:spLocks noGrp="1" noChangeArrowheads="1"/>
          </p:cNvSpPr>
          <p:nvPr>
            <p:ph type="title"/>
          </p:nvPr>
        </p:nvSpPr>
        <p:spPr/>
        <p:txBody>
          <a:bodyPr/>
          <a:lstStyle/>
          <a:p>
            <a:pPr eaLnBrk="1" hangingPunct="1"/>
            <a:r>
              <a:rPr lang="en-US" altLang="zh-CN" sz="4000"/>
              <a:t>High Communication Cost</a:t>
            </a:r>
            <a:endParaRPr lang="en-US" altLang="zh-CN" sz="4000"/>
          </a:p>
        </p:txBody>
      </p:sp>
      <p:sp>
        <p:nvSpPr>
          <p:cNvPr id="63490" name="Rectangle 3"/>
          <p:cNvSpPr>
            <a:spLocks noGrp="1" noChangeArrowheads="1"/>
          </p:cNvSpPr>
          <p:nvPr>
            <p:ph type="body" idx="1"/>
          </p:nvPr>
        </p:nvSpPr>
        <p:spPr/>
        <p:txBody>
          <a:bodyPr/>
          <a:lstStyle/>
          <a:p>
            <a:pPr eaLnBrk="1" hangingPunct="1"/>
            <a:r>
              <a:rPr lang="en-US" altLang="zh-CN" dirty="0"/>
              <a:t>Relatively high cost of communications</a:t>
            </a:r>
            <a:endParaRPr lang="en-US" altLang="zh-CN" dirty="0"/>
          </a:p>
          <a:p>
            <a:pPr eaLnBrk="1" hangingPunct="1">
              <a:buFontTx/>
              <a:buNone/>
            </a:pPr>
            <a:r>
              <a:rPr lang="en-US" altLang="zh-CN" dirty="0"/>
              <a:t>	involves the large latency of remote </a:t>
            </a:r>
            <a:endParaRPr lang="en-US" altLang="zh-CN" dirty="0"/>
          </a:p>
          <a:p>
            <a:pPr eaLnBrk="1" hangingPunct="1">
              <a:buFontTx/>
              <a:buNone/>
            </a:pPr>
            <a:r>
              <a:rPr lang="en-US" altLang="zh-CN" dirty="0"/>
              <a:t>	access in a parallel processor</a:t>
            </a:r>
            <a:endParaRPr lang="en-US"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a:spLocks noGrp="1" noChangeArrowheads="1"/>
          </p:cNvSpPr>
          <p:nvPr>
            <p:ph type="title"/>
          </p:nvPr>
        </p:nvSpPr>
        <p:spPr>
          <a:xfrm>
            <a:off x="0" y="2667000"/>
            <a:ext cx="9144000" cy="1143000"/>
          </a:xfrm>
        </p:spPr>
        <p:txBody>
          <a:bodyPr/>
          <a:lstStyle/>
          <a:p>
            <a:pPr eaLnBrk="1" hangingPunct="1"/>
            <a:r>
              <a:rPr lang="en-US" altLang="zh-CN" sz="8000"/>
              <a:t>ILP -&gt; TLP</a:t>
            </a:r>
            <a:endParaRPr lang="en-US" altLang="zh-CN" sz="4000"/>
          </a:p>
        </p:txBody>
      </p:sp>
      <p:sp>
        <p:nvSpPr>
          <p:cNvPr id="18434" name="Text Box 5"/>
          <p:cNvSpPr txBox="1">
            <a:spLocks noChangeArrowheads="1"/>
          </p:cNvSpPr>
          <p:nvPr/>
        </p:nvSpPr>
        <p:spPr bwMode="auto">
          <a:xfrm>
            <a:off x="1447800" y="3624263"/>
            <a:ext cx="33591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instruction-level</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8435" name="Text Box 6"/>
          <p:cNvSpPr txBox="1">
            <a:spLocks noChangeArrowheads="1"/>
          </p:cNvSpPr>
          <p:nvPr/>
        </p:nvSpPr>
        <p:spPr bwMode="auto">
          <a:xfrm>
            <a:off x="5486400" y="3657600"/>
            <a:ext cx="2571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thread-level</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endPar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 name="Text Box 3"/>
          <p:cNvSpPr txBox="1">
            <a:spLocks noChangeArrowheads="1"/>
          </p:cNvSpPr>
          <p:nvPr/>
        </p:nvSpPr>
        <p:spPr bwMode="auto">
          <a:xfrm>
            <a:off x="0" y="5667375"/>
            <a:ext cx="9144000" cy="1200150"/>
          </a:xfrm>
          <a:prstGeom prst="rect">
            <a:avLst/>
          </a:prstGeom>
          <a:noFill/>
          <a:ln w="9525">
            <a:noFill/>
            <a:miter lim="800000"/>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TLP is identified by software or programmer and threads consist of (parallel) instructions</a:t>
            </a:r>
            <a:endPar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ChangeArrowheads="1"/>
          </p:cNvSpPr>
          <p:nvPr>
            <p:ph type="title"/>
          </p:nvPr>
        </p:nvSpPr>
        <p:spPr/>
        <p:txBody>
          <a:bodyPr/>
          <a:lstStyle/>
          <a:p>
            <a:pPr eaLnBrk="1" hangingPunct="1"/>
            <a:r>
              <a:rPr lang="en-US" altLang="zh-CN" sz="4000"/>
              <a:t>High Communication Cost</a:t>
            </a:r>
            <a:endParaRPr lang="en-US" altLang="zh-CN" sz="4000"/>
          </a:p>
        </p:txBody>
      </p:sp>
      <p:sp>
        <p:nvSpPr>
          <p:cNvPr id="64514" name="Rectangle 3"/>
          <p:cNvSpPr>
            <a:spLocks noGrp="1" noChangeArrowheads="1"/>
          </p:cNvSpPr>
          <p:nvPr>
            <p:ph type="body" idx="1"/>
          </p:nvPr>
        </p:nvSpPr>
        <p:spPr/>
        <p:txBody>
          <a:bodyPr/>
          <a:lstStyle/>
          <a:p>
            <a:pPr eaLnBrk="1" hangingPunct="1"/>
            <a:r>
              <a:rPr lang="en-US" altLang="zh-CN" dirty="0"/>
              <a:t>Relatively high cost of communications</a:t>
            </a:r>
            <a:endParaRPr lang="en-US" altLang="zh-CN" dirty="0"/>
          </a:p>
          <a:p>
            <a:pPr eaLnBrk="1" hangingPunct="1">
              <a:buFontTx/>
              <a:buNone/>
            </a:pPr>
            <a:r>
              <a:rPr lang="en-US" altLang="zh-CN" dirty="0"/>
              <a:t>	involves the large latency of remote </a:t>
            </a:r>
            <a:endParaRPr lang="en-US" altLang="zh-CN" dirty="0"/>
          </a:p>
          <a:p>
            <a:pPr eaLnBrk="1" hangingPunct="1">
              <a:buFontTx/>
              <a:buNone/>
            </a:pPr>
            <a:r>
              <a:rPr lang="en-US" altLang="zh-CN" dirty="0"/>
              <a:t>	access in a parallel processor</a:t>
            </a:r>
            <a:endParaRPr lang="en-US" altLang="zh-CN" dirty="0"/>
          </a:p>
          <a:p>
            <a:pPr eaLnBrk="1" hangingPunct="1">
              <a:buFontTx/>
              <a:buNone/>
            </a:pPr>
            <a:r>
              <a:rPr lang="en-US" altLang="zh-CN" dirty="0"/>
              <a:t>	</a:t>
            </a:r>
            <a:r>
              <a:rPr lang="en-US" altLang="zh-CN" b="1" dirty="0"/>
              <a:t>Example</a:t>
            </a:r>
            <a:endParaRPr lang="en-US" altLang="zh-CN" b="1" dirty="0"/>
          </a:p>
          <a:p>
            <a:pPr eaLnBrk="1" hangingPunct="1">
              <a:buFontTx/>
              <a:buNone/>
            </a:pPr>
            <a:r>
              <a:rPr lang="en-US" altLang="zh-CN" b="1" dirty="0"/>
              <a:t>	</a:t>
            </a:r>
            <a:r>
              <a:rPr lang="en-US" altLang="zh-CN" dirty="0"/>
              <a:t>app running on a 32-processor MP;</a:t>
            </a:r>
            <a:endParaRPr lang="en-US" altLang="zh-CN" dirty="0"/>
          </a:p>
          <a:p>
            <a:pPr eaLnBrk="1" hangingPunct="1">
              <a:buFontTx/>
              <a:buNone/>
            </a:pPr>
            <a:r>
              <a:rPr lang="en-US" altLang="zh-CN" dirty="0"/>
              <a:t>	100 ns for reference to a remote mem;</a:t>
            </a:r>
            <a:endParaRPr lang="en-US" altLang="zh-CN" dirty="0"/>
          </a:p>
          <a:p>
            <a:pPr eaLnBrk="1" hangingPunct="1">
              <a:buFontTx/>
              <a:buNone/>
            </a:pPr>
            <a:r>
              <a:rPr lang="en-US" altLang="zh-CN" dirty="0"/>
              <a:t>	clock rate 4.0 GHz; base CPI 0.5;</a:t>
            </a:r>
            <a:endParaRPr lang="en-US" altLang="zh-CN" dirty="0"/>
          </a:p>
          <a:p>
            <a:pPr eaLnBrk="1" hangingPunct="1">
              <a:buFontTx/>
              <a:buNone/>
            </a:pPr>
            <a:r>
              <a:rPr lang="en-US" altLang="zh-CN" dirty="0"/>
              <a:t>	</a:t>
            </a:r>
            <a:r>
              <a:rPr lang="en-US" altLang="zh-CN" b="1" dirty="0"/>
              <a:t>Q: </a:t>
            </a:r>
            <a:r>
              <a:rPr lang="en-US" altLang="zh-CN" dirty="0"/>
              <a:t>how much faster if no communication vs if 0.2% remote ref?</a:t>
            </a:r>
            <a:endParaRPr lang="en-US" altLang="zh-C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p:txBody>
          <a:bodyPr/>
          <a:lstStyle/>
          <a:p>
            <a:pPr eaLnBrk="1" hangingPunct="1"/>
            <a:r>
              <a:rPr lang="en-US" altLang="zh-CN" sz="4000"/>
              <a:t>High Communication Cost</a:t>
            </a:r>
            <a:endParaRPr lang="en-US" altLang="zh-CN" sz="4000"/>
          </a:p>
        </p:txBody>
      </p:sp>
      <p:sp>
        <p:nvSpPr>
          <p:cNvPr id="65538" name="Rectangle 3"/>
          <p:cNvSpPr>
            <a:spLocks noGrp="1" noChangeArrowheads="1"/>
          </p:cNvSpPr>
          <p:nvPr>
            <p:ph type="body" idx="1"/>
          </p:nvPr>
        </p:nvSpPr>
        <p:spPr/>
        <p:txBody>
          <a:bodyPr/>
          <a:lstStyle/>
          <a:p>
            <a:pPr eaLnBrk="1" hangingPunct="1"/>
            <a:r>
              <a:rPr lang="en-US" altLang="zh-CN" b="1" dirty="0"/>
              <a:t>Example</a:t>
            </a:r>
            <a:endParaRPr lang="en-US" altLang="zh-CN" b="1" dirty="0"/>
          </a:p>
          <a:p>
            <a:pPr eaLnBrk="1" hangingPunct="1">
              <a:buFontTx/>
              <a:buNone/>
            </a:pPr>
            <a:r>
              <a:rPr lang="en-US" altLang="zh-CN" b="1" dirty="0"/>
              <a:t>	</a:t>
            </a:r>
            <a:r>
              <a:rPr lang="en-US" altLang="zh-CN" dirty="0"/>
              <a:t>app running on a 32-processor MP;</a:t>
            </a:r>
            <a:endParaRPr lang="en-US" altLang="zh-CN" dirty="0"/>
          </a:p>
          <a:p>
            <a:pPr eaLnBrk="1" hangingPunct="1">
              <a:buFontTx/>
              <a:buNone/>
            </a:pPr>
            <a:r>
              <a:rPr lang="en-US" altLang="zh-CN" dirty="0"/>
              <a:t>	100 ns for reference to a remote mem;</a:t>
            </a:r>
            <a:endParaRPr lang="en-US" altLang="zh-CN" dirty="0"/>
          </a:p>
          <a:p>
            <a:pPr eaLnBrk="1" hangingPunct="1">
              <a:buFontTx/>
              <a:buNone/>
            </a:pPr>
            <a:r>
              <a:rPr lang="en-US" altLang="zh-CN" dirty="0"/>
              <a:t>	clock rate 4.0 GHz; base CPI 0.5;</a:t>
            </a:r>
            <a:endParaRPr lang="en-US" altLang="zh-CN" dirty="0"/>
          </a:p>
          <a:p>
            <a:pPr eaLnBrk="1" hangingPunct="1">
              <a:buFontTx/>
              <a:buNone/>
            </a:pPr>
            <a:r>
              <a:rPr lang="en-US" altLang="zh-CN" dirty="0"/>
              <a:t>	</a:t>
            </a:r>
            <a:r>
              <a:rPr lang="en-US" altLang="zh-CN" b="1" dirty="0"/>
              <a:t>Q: </a:t>
            </a:r>
            <a:r>
              <a:rPr lang="en-US" altLang="zh-CN" dirty="0"/>
              <a:t>how much faster if no communication vs if 0.2% remote ref?</a:t>
            </a:r>
            <a:endParaRPr lang="en-US" altLang="zh-CN" dirty="0"/>
          </a:p>
          <a:p>
            <a:pPr eaLnBrk="1" hangingPunct="1">
              <a:buFontTx/>
              <a:buNone/>
            </a:pPr>
            <a:r>
              <a:rPr lang="en-US" altLang="zh-CN" dirty="0"/>
              <a:t>	</a:t>
            </a:r>
            <a:r>
              <a:rPr lang="en-US" altLang="zh-CN" b="1" dirty="0"/>
              <a:t>Answer</a:t>
            </a:r>
            <a:endParaRPr lang="en-US" altLang="zh-CN" b="1" dirty="0"/>
          </a:p>
          <a:p>
            <a:pPr eaLnBrk="1" hangingPunct="1">
              <a:buFontTx/>
              <a:buNone/>
            </a:pPr>
            <a:r>
              <a:rPr lang="en-US" altLang="zh-CN" b="1" dirty="0"/>
              <a:t>	</a:t>
            </a:r>
            <a:r>
              <a:rPr lang="en-US" altLang="zh-CN" dirty="0"/>
              <a:t>if 0.2% remote reference</a:t>
            </a:r>
            <a:endParaRPr lang="en-US" altLang="zh-CN" dirty="0"/>
          </a:p>
        </p:txBody>
      </p:sp>
      <p:pic>
        <p:nvPicPr>
          <p:cNvPr id="65539"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38200" y="6121400"/>
            <a:ext cx="6792913"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864000" y="6066234"/>
            <a:ext cx="5334000" cy="791766"/>
          </a:xfrm>
          <a:prstGeom prst="rect">
            <a:avLst/>
          </a:prstGeom>
        </p:spPr>
      </p:pic>
      <p:sp>
        <p:nvSpPr>
          <p:cNvPr id="66561" name="Rectangle 2"/>
          <p:cNvSpPr>
            <a:spLocks noGrp="1" noChangeArrowheads="1"/>
          </p:cNvSpPr>
          <p:nvPr>
            <p:ph type="title"/>
          </p:nvPr>
        </p:nvSpPr>
        <p:spPr/>
        <p:txBody>
          <a:bodyPr/>
          <a:lstStyle/>
          <a:p>
            <a:pPr eaLnBrk="1" hangingPunct="1"/>
            <a:r>
              <a:rPr lang="en-US" altLang="zh-CN" sz="4000"/>
              <a:t>High Communication Cost</a:t>
            </a:r>
            <a:endParaRPr lang="en-US" altLang="zh-CN" sz="4000"/>
          </a:p>
        </p:txBody>
      </p:sp>
      <p:sp>
        <p:nvSpPr>
          <p:cNvPr id="66562" name="Rectangle 3"/>
          <p:cNvSpPr>
            <a:spLocks noGrp="1" noChangeArrowheads="1"/>
          </p:cNvSpPr>
          <p:nvPr>
            <p:ph type="body" idx="1"/>
          </p:nvPr>
        </p:nvSpPr>
        <p:spPr/>
        <p:txBody>
          <a:bodyPr/>
          <a:lstStyle/>
          <a:p>
            <a:pPr eaLnBrk="1" hangingPunct="1"/>
            <a:r>
              <a:rPr lang="en-US" altLang="zh-CN" b="1" dirty="0"/>
              <a:t>Example</a:t>
            </a:r>
            <a:endParaRPr lang="en-US" altLang="zh-CN" b="1" dirty="0"/>
          </a:p>
          <a:p>
            <a:pPr eaLnBrk="1" hangingPunct="1">
              <a:buFontTx/>
              <a:buNone/>
            </a:pPr>
            <a:r>
              <a:rPr lang="en-US" altLang="zh-CN" b="1" dirty="0"/>
              <a:t>	</a:t>
            </a:r>
            <a:r>
              <a:rPr lang="en-US" altLang="zh-CN" dirty="0"/>
              <a:t>app running on a 32-processor MP;</a:t>
            </a:r>
            <a:endParaRPr lang="en-US" altLang="zh-CN" dirty="0"/>
          </a:p>
          <a:p>
            <a:pPr eaLnBrk="1" hangingPunct="1">
              <a:buFontTx/>
              <a:buNone/>
            </a:pPr>
            <a:r>
              <a:rPr lang="en-US" altLang="zh-CN" dirty="0"/>
              <a:t>	100 ns for reference to a remote mem;</a:t>
            </a:r>
            <a:endParaRPr lang="en-US" altLang="zh-CN" dirty="0"/>
          </a:p>
          <a:p>
            <a:pPr eaLnBrk="1" hangingPunct="1">
              <a:buFontTx/>
              <a:buNone/>
            </a:pPr>
            <a:r>
              <a:rPr lang="en-US" altLang="zh-CN" dirty="0"/>
              <a:t>	clock rate 4.0 GHz; base CPI 0.5;</a:t>
            </a:r>
            <a:endParaRPr lang="en-US" altLang="zh-CN" dirty="0"/>
          </a:p>
          <a:p>
            <a:pPr eaLnBrk="1" hangingPunct="1">
              <a:buFontTx/>
              <a:buNone/>
            </a:pPr>
            <a:r>
              <a:rPr lang="en-US" altLang="zh-CN" dirty="0"/>
              <a:t>	</a:t>
            </a:r>
            <a:r>
              <a:rPr lang="en-US" altLang="zh-CN" b="1" dirty="0"/>
              <a:t>Q: </a:t>
            </a:r>
            <a:r>
              <a:rPr lang="en-US" altLang="zh-CN" dirty="0"/>
              <a:t>how much faster if no communication vs if 0.2% remote ref?</a:t>
            </a:r>
            <a:endParaRPr lang="en-US" altLang="zh-CN" dirty="0"/>
          </a:p>
          <a:p>
            <a:pPr eaLnBrk="1" hangingPunct="1">
              <a:buFontTx/>
              <a:buNone/>
            </a:pPr>
            <a:r>
              <a:rPr lang="en-US" altLang="zh-CN" dirty="0"/>
              <a:t>	</a:t>
            </a:r>
            <a:r>
              <a:rPr lang="en-US" altLang="zh-CN" b="1" dirty="0"/>
              <a:t>Answer</a:t>
            </a:r>
            <a:endParaRPr lang="en-US" altLang="zh-CN" b="1" dirty="0"/>
          </a:p>
          <a:p>
            <a:pPr eaLnBrk="1" hangingPunct="1">
              <a:buFontTx/>
              <a:buNone/>
            </a:pPr>
            <a:r>
              <a:rPr lang="en-US" altLang="zh-CN" b="1" dirty="0"/>
              <a:t>	</a:t>
            </a:r>
            <a:r>
              <a:rPr lang="en-US" altLang="zh-CN" dirty="0"/>
              <a:t>if 0.2% remote ref, Remote req cost</a:t>
            </a:r>
            <a:endParaRPr lang="en-US" altLang="zh-C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p:cNvSpPr>
            <a:spLocks noGrp="1" noChangeArrowheads="1"/>
          </p:cNvSpPr>
          <p:nvPr>
            <p:ph type="title"/>
          </p:nvPr>
        </p:nvSpPr>
        <p:spPr/>
        <p:txBody>
          <a:bodyPr/>
          <a:lstStyle/>
          <a:p>
            <a:pPr eaLnBrk="1" hangingPunct="1"/>
            <a:r>
              <a:rPr lang="en-US" altLang="zh-CN" sz="4000"/>
              <a:t>High Communication Cost</a:t>
            </a:r>
            <a:endParaRPr lang="en-US" altLang="zh-CN" sz="4000"/>
          </a:p>
        </p:txBody>
      </p:sp>
      <p:sp>
        <p:nvSpPr>
          <p:cNvPr id="67586"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endParaRPr lang="en-US" altLang="zh-CN" b="1" dirty="0"/>
          </a:p>
          <a:p>
            <a:pPr eaLnBrk="1" hangingPunct="1">
              <a:buFontTx/>
              <a:buNone/>
            </a:pPr>
            <a:r>
              <a:rPr lang="en-US" altLang="zh-CN" b="1" dirty="0"/>
              <a:t>	</a:t>
            </a:r>
            <a:r>
              <a:rPr lang="en-US" altLang="zh-CN" dirty="0"/>
              <a:t>app running on a 32-processor MP;</a:t>
            </a:r>
            <a:endParaRPr lang="en-US" altLang="zh-CN" dirty="0"/>
          </a:p>
          <a:p>
            <a:pPr eaLnBrk="1" hangingPunct="1">
              <a:buFontTx/>
              <a:buNone/>
            </a:pPr>
            <a:r>
              <a:rPr lang="en-US" altLang="zh-CN" dirty="0"/>
              <a:t>	100 ns for reference to a remote mem;</a:t>
            </a:r>
            <a:endParaRPr lang="en-US" altLang="zh-CN" dirty="0"/>
          </a:p>
          <a:p>
            <a:pPr eaLnBrk="1" hangingPunct="1">
              <a:buFontTx/>
              <a:buNone/>
            </a:pPr>
            <a:r>
              <a:rPr lang="en-US" altLang="zh-CN" dirty="0"/>
              <a:t>	clock rate 4.0 GHz; base CPI 0.5;</a:t>
            </a:r>
            <a:endParaRPr lang="en-US" altLang="zh-CN" dirty="0"/>
          </a:p>
          <a:p>
            <a:pPr eaLnBrk="1" hangingPunct="1">
              <a:buFontTx/>
              <a:buNone/>
            </a:pPr>
            <a:r>
              <a:rPr lang="en-US" altLang="zh-CN" dirty="0"/>
              <a:t>	</a:t>
            </a:r>
            <a:r>
              <a:rPr lang="en-US" altLang="zh-CN" b="1" dirty="0"/>
              <a:t>Q: </a:t>
            </a:r>
            <a:r>
              <a:rPr lang="en-US" altLang="zh-CN" dirty="0"/>
              <a:t>how much faster if no communication vs if 0.2% remote ref?</a:t>
            </a:r>
            <a:endParaRPr lang="en-US" altLang="zh-CN" dirty="0"/>
          </a:p>
          <a:p>
            <a:pPr eaLnBrk="1" hangingPunct="1">
              <a:buFontTx/>
              <a:buNone/>
            </a:pPr>
            <a:r>
              <a:rPr lang="en-US" altLang="zh-CN" dirty="0"/>
              <a:t>	</a:t>
            </a:r>
            <a:r>
              <a:rPr lang="en-US" altLang="zh-CN" b="1" dirty="0"/>
              <a:t>Answer</a:t>
            </a:r>
            <a:endParaRPr lang="en-US" altLang="zh-CN" b="1" dirty="0"/>
          </a:p>
          <a:p>
            <a:pPr eaLnBrk="1" hangingPunct="1">
              <a:buFontTx/>
              <a:buNone/>
            </a:pPr>
            <a:r>
              <a:rPr lang="en-US" altLang="zh-CN" b="1" dirty="0"/>
              <a:t>	</a:t>
            </a:r>
            <a:r>
              <a:rPr lang="en-US" altLang="zh-CN" dirty="0"/>
              <a:t>if 0.2% remote ref: 0.5+0.2%x400=1.3</a:t>
            </a:r>
            <a:endParaRPr lang="en-US" altLang="zh-CN" dirty="0"/>
          </a:p>
          <a:p>
            <a:pPr eaLnBrk="1" hangingPunct="1">
              <a:buFontTx/>
              <a:buNone/>
            </a:pPr>
            <a:r>
              <a:rPr lang="en-US" altLang="zh-CN" dirty="0"/>
              <a:t>	no comm is 1.3/0.5 = 2.6 times faster</a:t>
            </a:r>
            <a:endParaRPr lang="en-US" altLang="zh-C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noChangeArrowheads="1"/>
          </p:cNvSpPr>
          <p:nvPr>
            <p:ph type="title"/>
          </p:nvPr>
        </p:nvSpPr>
        <p:spPr/>
        <p:txBody>
          <a:bodyPr/>
          <a:lstStyle/>
          <a:p>
            <a:pPr eaLnBrk="1" hangingPunct="1"/>
            <a:r>
              <a:rPr lang="en-US" altLang="zh-CN" sz="4000"/>
              <a:t>Improve Parallel Processing</a:t>
            </a:r>
            <a:endParaRPr lang="en-US" altLang="zh-CN" sz="4000"/>
          </a:p>
        </p:txBody>
      </p:sp>
      <p:sp>
        <p:nvSpPr>
          <p:cNvPr id="68610" name="Rectangle 3"/>
          <p:cNvSpPr>
            <a:spLocks noGrp="1" noChangeArrowheads="1"/>
          </p:cNvSpPr>
          <p:nvPr>
            <p:ph type="body" idx="1"/>
          </p:nvPr>
        </p:nvSpPr>
        <p:spPr/>
        <p:txBody>
          <a:bodyPr/>
          <a:lstStyle/>
          <a:p>
            <a:pPr eaLnBrk="1" hangingPunct="1">
              <a:lnSpc>
                <a:spcPct val="90000"/>
              </a:lnSpc>
            </a:pPr>
            <a:r>
              <a:rPr lang="en-US" altLang="zh-CN" sz="3000" b="1" dirty="0"/>
              <a:t>insufficient parallelism</a:t>
            </a:r>
            <a:endParaRPr lang="en-US" altLang="zh-CN" sz="3000" b="1" dirty="0"/>
          </a:p>
          <a:p>
            <a:pPr eaLnBrk="1" hangingPunct="1">
              <a:lnSpc>
                <a:spcPct val="90000"/>
              </a:lnSpc>
              <a:buFontTx/>
              <a:buNone/>
            </a:pPr>
            <a:r>
              <a:rPr lang="en-US" altLang="zh-CN" sz="3000" b="1" dirty="0"/>
              <a:t>	</a:t>
            </a:r>
            <a:r>
              <a:rPr lang="en-US" altLang="zh-CN" sz="3000" dirty="0"/>
              <a:t>new software algorithms that offer better parallel performance;</a:t>
            </a:r>
            <a:endParaRPr lang="en-US" altLang="zh-CN" sz="3000" dirty="0"/>
          </a:p>
          <a:p>
            <a:pPr eaLnBrk="1" hangingPunct="1">
              <a:lnSpc>
                <a:spcPct val="90000"/>
              </a:lnSpc>
              <a:buFontTx/>
              <a:buNone/>
            </a:pPr>
            <a:r>
              <a:rPr lang="en-US" altLang="zh-CN" sz="3000" dirty="0"/>
              <a:t>	software systems that maximize the amount of time spent executing with the full complement of processors;</a:t>
            </a:r>
            <a:endParaRPr lang="en-US" altLang="zh-CN" sz="3000" b="1" dirty="0"/>
          </a:p>
          <a:p>
            <a:pPr eaLnBrk="1" hangingPunct="1">
              <a:lnSpc>
                <a:spcPct val="90000"/>
              </a:lnSpc>
            </a:pPr>
            <a:r>
              <a:rPr lang="en-US" altLang="zh-CN" sz="3000" b="1" dirty="0"/>
              <a:t>long-latency remote communication</a:t>
            </a:r>
            <a:endParaRPr lang="en-US" altLang="zh-CN" sz="3000" b="1" dirty="0"/>
          </a:p>
          <a:p>
            <a:pPr eaLnBrk="1" hangingPunct="1">
              <a:lnSpc>
                <a:spcPct val="90000"/>
              </a:lnSpc>
              <a:buFontTx/>
              <a:buNone/>
            </a:pPr>
            <a:r>
              <a:rPr lang="en-US" altLang="zh-CN" sz="3000" dirty="0"/>
              <a:t>	by architecture: caching shared data…</a:t>
            </a:r>
            <a:endParaRPr lang="en-US" altLang="zh-CN" sz="3000" dirty="0"/>
          </a:p>
          <a:p>
            <a:pPr eaLnBrk="1" hangingPunct="1">
              <a:lnSpc>
                <a:spcPct val="90000"/>
              </a:lnSpc>
              <a:buFontTx/>
              <a:buNone/>
            </a:pPr>
            <a:r>
              <a:rPr lang="en-US" altLang="zh-CN" sz="3000" dirty="0"/>
              <a:t>	by programmer: multithreading, 	 	   </a:t>
            </a:r>
            <a:endParaRPr lang="en-US" altLang="zh-CN" sz="3000" dirty="0"/>
          </a:p>
          <a:p>
            <a:pPr eaLnBrk="1" hangingPunct="1">
              <a:lnSpc>
                <a:spcPct val="90000"/>
              </a:lnSpc>
              <a:buFontTx/>
              <a:buNone/>
            </a:pPr>
            <a:r>
              <a:rPr lang="en-US" altLang="zh-CN" sz="3000" dirty="0"/>
              <a:t>                           </a:t>
            </a:r>
            <a:r>
              <a:rPr lang="en-US" altLang="zh-CN" sz="1200" dirty="0"/>
              <a:t> </a:t>
            </a:r>
            <a:r>
              <a:rPr lang="en-US" altLang="zh-CN" sz="3000" dirty="0"/>
              <a:t>prefetching…</a:t>
            </a:r>
            <a:endParaRPr lang="en-US" altLang="zh-CN" sz="3000" dirty="0"/>
          </a:p>
        </p:txBody>
      </p:sp>
      <p:cxnSp>
        <p:nvCxnSpPr>
          <p:cNvPr id="7" name="直接箭头连接符 6"/>
          <p:cNvCxnSpPr/>
          <p:nvPr/>
        </p:nvCxnSpPr>
        <p:spPr>
          <a:xfrm rot="5400000">
            <a:off x="5753100" y="1865312"/>
            <a:ext cx="382588" cy="1588"/>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rot="5400000">
            <a:off x="8572500" y="4610100"/>
            <a:ext cx="382588" cy="1588"/>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p:cNvSpPr>
            <a:spLocks noGrp="1" noChangeArrowheads="1"/>
          </p:cNvSpPr>
          <p:nvPr>
            <p:ph type="title"/>
          </p:nvPr>
        </p:nvSpPr>
        <p:spPr/>
        <p:txBody>
          <a:bodyPr/>
          <a:lstStyle/>
          <a:p>
            <a:pPr eaLnBrk="1" hangingPunct="1"/>
            <a:r>
              <a:rPr lang="en-US" altLang="zh-CN"/>
              <a:t>Outline</a:t>
            </a:r>
            <a:endParaRPr lang="en-US" altLang="zh-CN"/>
          </a:p>
        </p:txBody>
      </p:sp>
      <p:sp>
        <p:nvSpPr>
          <p:cNvPr id="29698" name="Rectangle 3"/>
          <p:cNvSpPr>
            <a:spLocks noGrp="1" noChangeArrowheads="1"/>
          </p:cNvSpPr>
          <p:nvPr>
            <p:ph type="body" idx="1"/>
          </p:nvPr>
        </p:nvSpPr>
        <p:spPr/>
        <p:txBody>
          <a:bodyPr/>
          <a:lstStyle/>
          <a:p>
            <a:pPr eaLnBrk="1" hangingPunct="1">
              <a:defRPr/>
            </a:pPr>
            <a:r>
              <a:rPr lang="en-US" altLang="zh-CN" dirty="0"/>
              <a:t>Multiprocessor Architecture</a:t>
            </a:r>
            <a:endParaRPr lang="en-US" altLang="zh-CN" dirty="0"/>
          </a:p>
          <a:p>
            <a:pPr eaLnBrk="1" hangingPunct="1">
              <a:defRPr/>
            </a:pPr>
            <a:r>
              <a:rPr lang="en-US" altLang="zh-CN" dirty="0">
                <a:solidFill>
                  <a:srgbClr val="00B0F0"/>
                </a:solidFill>
              </a:rPr>
              <a:t>Centralized Shared Memory</a:t>
            </a:r>
            <a:endParaRPr lang="en-US" altLang="zh-CN" dirty="0">
              <a:solidFill>
                <a:srgbClr val="00B0F0"/>
              </a:solidFill>
            </a:endParaRPr>
          </a:p>
          <a:p>
            <a:pPr eaLnBrk="1" hangingPunct="1">
              <a:defRPr/>
            </a:pPr>
            <a:r>
              <a:rPr lang="en-US" altLang="zh-CN" dirty="0"/>
              <a:t>Distributed Shared Memory </a:t>
            </a:r>
            <a:endParaRPr lang="en-US" altLang="zh-CN" dirty="0"/>
          </a:p>
          <a:p>
            <a:pPr eaLnBrk="1" hangingPunct="1">
              <a:defRPr/>
            </a:pPr>
            <a:endParaRPr lang="en-US" altLang="zh-CN" dirty="0">
              <a:solidFill>
                <a:schemeClr val="bg2"/>
              </a:solidFill>
            </a:endParaRPr>
          </a:p>
          <a:p>
            <a:pPr eaLnBrk="1" hangingPunct="1">
              <a:defRPr/>
            </a:pPr>
            <a:endParaRPr lang="en-US" altLang="zh-CN" dirty="0">
              <a:solidFill>
                <a:schemeClr val="bg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71682" name="Rectangle 2"/>
          <p:cNvSpPr>
            <a:spLocks noGrp="1" noChangeArrowheads="1"/>
          </p:cNvSpPr>
          <p:nvPr>
            <p:ph type="title"/>
          </p:nvPr>
        </p:nvSpPr>
        <p:spPr/>
        <p:txBody>
          <a:bodyPr/>
          <a:lstStyle/>
          <a:p>
            <a:pPr eaLnBrk="1" hangingPunct="1"/>
            <a:r>
              <a:rPr lang="en-US" altLang="zh-CN"/>
              <a:t>Centralized Shared-Memory</a:t>
            </a:r>
            <a:endParaRPr lang="en-US" altLang="zh-CN"/>
          </a:p>
        </p:txBody>
      </p:sp>
      <p:sp>
        <p:nvSpPr>
          <p:cNvPr id="71683" name="Text Box 5"/>
          <p:cNvSpPr txBox="1">
            <a:spLocks noChangeArrowheads="1"/>
          </p:cNvSpPr>
          <p:nvPr/>
        </p:nvSpPr>
        <p:spPr bwMode="auto">
          <a:xfrm>
            <a:off x="2962275" y="3657600"/>
            <a:ext cx="618172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Large, multilevel caches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reduce mem bandwidth demands</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圆角矩形 4"/>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3"/>
          <p:cNvSpPr>
            <a:spLocks noGrp="1" noChangeArrowheads="1"/>
          </p:cNvSpPr>
          <p:nvPr>
            <p:ph type="title"/>
          </p:nvPr>
        </p:nvSpPr>
        <p:spPr/>
        <p:txBody>
          <a:bodyPr/>
          <a:lstStyle/>
          <a:p>
            <a:pPr eaLnBrk="1" hangingPunct="1"/>
            <a:r>
              <a:rPr lang="en-US" altLang="zh-CN"/>
              <a:t>Centralized Shared-Memory</a:t>
            </a:r>
            <a:endParaRPr lang="en-US" altLang="zh-CN"/>
          </a:p>
        </p:txBody>
      </p:sp>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8" name="圆角矩形 4"/>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73731" name="Text Box 4"/>
          <p:cNvSpPr txBox="1">
            <a:spLocks noChangeArrowheads="1"/>
          </p:cNvSpPr>
          <p:nvPr/>
        </p:nvSpPr>
        <p:spPr bwMode="auto">
          <a:xfrm>
            <a:off x="4202113" y="3657600"/>
            <a:ext cx="494188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Cache private/shared data</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p:cNvSpPr>
            <a:spLocks noGrp="1" noChangeArrowheads="1"/>
          </p:cNvSpPr>
          <p:nvPr>
            <p:ph type="title"/>
          </p:nvPr>
        </p:nvSpPr>
        <p:spPr/>
        <p:txBody>
          <a:bodyPr/>
          <a:lstStyle/>
          <a:p>
            <a:pPr eaLnBrk="1" hangingPunct="1"/>
            <a:r>
              <a:rPr lang="en-US" altLang="zh-CN"/>
              <a:t>Centralized Shared-Memory</a:t>
            </a:r>
            <a:endParaRPr lang="en-US" altLang="zh-CN"/>
          </a:p>
        </p:txBody>
      </p:sp>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7" name="圆角矩形 4"/>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75779" name="Text Box 4"/>
          <p:cNvSpPr txBox="1">
            <a:spLocks noChangeArrowheads="1"/>
          </p:cNvSpPr>
          <p:nvPr/>
        </p:nvSpPr>
        <p:spPr bwMode="auto">
          <a:xfrm>
            <a:off x="4133850" y="3657600"/>
            <a:ext cx="501015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private data</a:t>
            </a:r>
            <a:endPar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a single processor</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3"/>
          <p:cNvSpPr>
            <a:spLocks noGrp="1" noChangeArrowheads="1"/>
          </p:cNvSpPr>
          <p:nvPr>
            <p:ph type="title"/>
          </p:nvPr>
        </p:nvSpPr>
        <p:spPr/>
        <p:txBody>
          <a:bodyPr/>
          <a:lstStyle/>
          <a:p>
            <a:pPr eaLnBrk="1" hangingPunct="1"/>
            <a:r>
              <a:rPr lang="en-US" altLang="zh-CN"/>
              <a:t>Centralized Shared-Memory</a:t>
            </a:r>
            <a:endParaRPr lang="en-US" altLang="zh-CN"/>
          </a:p>
        </p:txBody>
      </p:sp>
      <p:pic>
        <p:nvPicPr>
          <p:cNvPr id="6" name="Picture 5"/>
          <p:cNvPicPr>
            <a:picLocks noChangeAspect="1"/>
          </p:cNvPicPr>
          <p:nvPr/>
        </p:nvPicPr>
        <p:blipFill>
          <a:blip r:embed="rId1"/>
          <a:stretch>
            <a:fillRect/>
          </a:stretch>
        </p:blipFill>
        <p:spPr>
          <a:xfrm>
            <a:off x="0" y="1362430"/>
            <a:ext cx="6172200" cy="5495569"/>
          </a:xfrm>
          <a:prstGeom prst="rect">
            <a:avLst/>
          </a:prstGeom>
        </p:spPr>
      </p:pic>
      <p:sp>
        <p:nvSpPr>
          <p:cNvPr id="7" name="圆角矩形 4"/>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77827" name="Text Box 4"/>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endPar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noChangeArrowheads="1"/>
          </p:cNvSpPr>
          <p:nvPr>
            <p:ph type="title"/>
          </p:nvPr>
        </p:nvSpPr>
        <p:spPr>
          <a:xfrm>
            <a:off x="0" y="3276600"/>
            <a:ext cx="9144000" cy="1143000"/>
          </a:xfrm>
        </p:spPr>
        <p:txBody>
          <a:bodyPr/>
          <a:lstStyle/>
          <a:p>
            <a:pPr eaLnBrk="1" hangingPunct="1"/>
            <a:r>
              <a:rPr lang="en-US" altLang="zh-CN" sz="8000"/>
              <a:t>M</a:t>
            </a:r>
            <a:r>
              <a:rPr lang="en-US" altLang="zh-CN" sz="8000">
                <a:solidFill>
                  <a:schemeClr val="accent2"/>
                </a:solidFill>
              </a:rPr>
              <a:t>I</a:t>
            </a:r>
            <a:r>
              <a:rPr lang="en-US" altLang="zh-CN" sz="8000"/>
              <a:t>M</a:t>
            </a:r>
            <a:r>
              <a:rPr lang="en-US" altLang="zh-CN" sz="8000">
                <a:solidFill>
                  <a:schemeClr val="hlink"/>
                </a:solidFill>
              </a:rPr>
              <a:t>D</a:t>
            </a:r>
            <a:br>
              <a:rPr lang="en-US" altLang="zh-CN" sz="8000"/>
            </a:br>
            <a:r>
              <a:rPr lang="en-US" altLang="zh-CN" sz="4000"/>
              <a:t>multiple </a:t>
            </a:r>
            <a:r>
              <a:rPr lang="en-US" altLang="zh-CN" sz="4000">
                <a:solidFill>
                  <a:schemeClr val="accent2"/>
                </a:solidFill>
              </a:rPr>
              <a:t>instruction</a:t>
            </a:r>
            <a:r>
              <a:rPr lang="en-US" altLang="zh-CN" sz="4000"/>
              <a:t> streams</a:t>
            </a:r>
            <a:br>
              <a:rPr lang="en-US" altLang="zh-CN" sz="4000"/>
            </a:br>
            <a:r>
              <a:rPr lang="en-US" altLang="zh-CN" sz="4000"/>
              <a:t>multiple </a:t>
            </a:r>
            <a:r>
              <a:rPr lang="en-US" altLang="zh-CN" sz="4000">
                <a:solidFill>
                  <a:schemeClr val="hlink"/>
                </a:solidFill>
              </a:rPr>
              <a:t>data</a:t>
            </a:r>
            <a:r>
              <a:rPr lang="en-US" altLang="zh-CN" sz="4000"/>
              <a:t> streams</a:t>
            </a:r>
            <a:endParaRPr lang="en-US" altLang="zh-CN" sz="4000"/>
          </a:p>
        </p:txBody>
      </p:sp>
      <p:sp>
        <p:nvSpPr>
          <p:cNvPr id="6147" name="Text Box 3"/>
          <p:cNvSpPr txBox="1">
            <a:spLocks noChangeArrowheads="1"/>
          </p:cNvSpPr>
          <p:nvPr/>
        </p:nvSpPr>
        <p:spPr bwMode="auto">
          <a:xfrm>
            <a:off x="0" y="5667375"/>
            <a:ext cx="9144000" cy="1190625"/>
          </a:xfrm>
          <a:prstGeom prst="rect">
            <a:avLst/>
          </a:prstGeom>
          <a:noFill/>
          <a:ln w="9525">
            <a:noFill/>
            <a:miter lim="800000"/>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Each processor fetches its </a:t>
            </a:r>
            <a:r>
              <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own instructions </a:t>
            </a:r>
            <a:r>
              <a:rPr kumimoji="0" lang="en-US" altLang="zh-CN" sz="3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and operates on its </a:t>
            </a:r>
            <a:r>
              <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own data</a:t>
            </a:r>
            <a:endPar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1"/>
          <a:stretch>
            <a:fillRect/>
          </a:stretch>
        </p:blipFill>
        <p:spPr>
          <a:xfrm>
            <a:off x="0" y="1362430"/>
            <a:ext cx="6172200" cy="5495569"/>
          </a:xfrm>
          <a:prstGeom prst="rect">
            <a:avLst/>
          </a:prstGeom>
        </p:spPr>
      </p:pic>
      <p:sp>
        <p:nvSpPr>
          <p:cNvPr id="9" name="圆角矩形 4"/>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79874" name="Rectangle 3"/>
          <p:cNvSpPr>
            <a:spLocks noGrp="1" noChangeArrowheads="1"/>
          </p:cNvSpPr>
          <p:nvPr>
            <p:ph type="title"/>
          </p:nvPr>
        </p:nvSpPr>
        <p:spPr/>
        <p:txBody>
          <a:bodyPr/>
          <a:lstStyle/>
          <a:p>
            <a:pPr eaLnBrk="1" hangingPunct="1"/>
            <a:r>
              <a:rPr lang="en-US" altLang="zh-CN" dirty="0"/>
              <a:t>Centralized Shared-Memory</a:t>
            </a:r>
            <a:endParaRPr lang="en-US" altLang="zh-CN" dirty="0"/>
          </a:p>
        </p:txBody>
      </p:sp>
      <p:sp>
        <p:nvSpPr>
          <p:cNvPr id="79875" name="Text Box 4"/>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endPar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79876" name="Line 6"/>
          <p:cNvSpPr>
            <a:spLocks noChangeShapeType="1"/>
          </p:cNvSpPr>
          <p:nvPr/>
        </p:nvSpPr>
        <p:spPr bwMode="auto">
          <a:xfrm flipV="1">
            <a:off x="8229600" y="2592000"/>
            <a:ext cx="0" cy="1116000"/>
          </a:xfrm>
          <a:prstGeom prst="line">
            <a:avLst/>
          </a:prstGeom>
          <a:noFill/>
          <a:ln w="76200">
            <a:solidFill>
              <a:srgbClr val="FF00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9878" name="Text Box 5"/>
          <p:cNvSpPr txBox="1">
            <a:spLocks noChangeArrowheads="1"/>
          </p:cNvSpPr>
          <p:nvPr/>
        </p:nvSpPr>
        <p:spPr bwMode="auto">
          <a:xfrm>
            <a:off x="-7938" y="1096962"/>
            <a:ext cx="9151938"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w/o additional precautions</a:t>
            </a:r>
            <a:endPar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different processors</a:t>
            </a: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can have </a:t>
            </a: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different values</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for the </a:t>
            </a: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same memory location</a:t>
            </a:r>
            <a:endParaRPr kumimoji="0" lang="en-US" altLang="zh-CN" sz="3200" b="0"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p:cNvSpPr>
            <a:spLocks noGrp="1" noChangeArrowheads="1"/>
          </p:cNvSpPr>
          <p:nvPr>
            <p:ph type="title"/>
          </p:nvPr>
        </p:nvSpPr>
        <p:spPr/>
        <p:txBody>
          <a:bodyPr/>
          <a:lstStyle/>
          <a:p>
            <a:pPr eaLnBrk="1" hangingPunct="1"/>
            <a:r>
              <a:rPr lang="en-US" altLang="zh-CN"/>
              <a:t>Cache Coherence Problem</a:t>
            </a:r>
            <a:endParaRPr lang="en-US" altLang="zh-CN"/>
          </a:p>
        </p:txBody>
      </p:sp>
      <p:sp>
        <p:nvSpPr>
          <p:cNvPr id="81923" name="Text Box 6"/>
          <p:cNvSpPr txBox="1">
            <a:spLocks noChangeArrowheads="1"/>
          </p:cNvSpPr>
          <p:nvPr/>
        </p:nvSpPr>
        <p:spPr bwMode="auto">
          <a:xfrm>
            <a:off x="5045075" y="4216400"/>
            <a:ext cx="40989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write-through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81927" name="Text Box 6"/>
          <p:cNvSpPr txBox="1">
            <a:spLocks noChangeArrowheads="1"/>
          </p:cNvSpPr>
          <p:nvPr/>
        </p:nvSpPr>
        <p:spPr bwMode="auto">
          <a:xfrm>
            <a:off x="-1" y="1676400"/>
            <a:ext cx="50450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without precautions</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pic>
        <p:nvPicPr>
          <p:cNvPr id="2" name="Picture 1"/>
          <p:cNvPicPr>
            <a:picLocks noChangeAspect="1"/>
          </p:cNvPicPr>
          <p:nvPr/>
        </p:nvPicPr>
        <p:blipFill>
          <a:blip r:embed="rId1"/>
          <a:stretch>
            <a:fillRect/>
          </a:stretch>
        </p:blipFill>
        <p:spPr>
          <a:xfrm>
            <a:off x="0" y="2220913"/>
            <a:ext cx="9144000" cy="2090262"/>
          </a:xfrm>
          <a:prstGeom prst="rect">
            <a:avLst/>
          </a:prstGeom>
        </p:spPr>
      </p:pic>
      <p:sp>
        <p:nvSpPr>
          <p:cNvPr id="81924" name="Line 7"/>
          <p:cNvSpPr>
            <a:spLocks noChangeShapeType="1"/>
          </p:cNvSpPr>
          <p:nvPr/>
        </p:nvSpPr>
        <p:spPr bwMode="auto">
          <a:xfrm>
            <a:off x="5638800" y="4038600"/>
            <a:ext cx="381000" cy="0"/>
          </a:xfrm>
          <a:prstGeom prst="line">
            <a:avLst/>
          </a:prstGeom>
          <a:noFill/>
          <a:ln w="76200">
            <a:solidFill>
              <a:srgbClr val="FF00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5" name="Line 8"/>
          <p:cNvSpPr>
            <a:spLocks noChangeShapeType="1"/>
          </p:cNvSpPr>
          <p:nvPr/>
        </p:nvSpPr>
        <p:spPr bwMode="auto">
          <a:xfrm>
            <a:off x="3429000" y="4038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6" name="Line 9"/>
          <p:cNvSpPr>
            <a:spLocks noChangeShapeType="1"/>
          </p:cNvSpPr>
          <p:nvPr/>
        </p:nvSpPr>
        <p:spPr bwMode="auto">
          <a:xfrm>
            <a:off x="7924800" y="4038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p:cNvSpPr>
            <a:spLocks noGrp="1" noChangeArrowheads="1"/>
          </p:cNvSpPr>
          <p:nvPr>
            <p:ph type="title"/>
          </p:nvPr>
        </p:nvSpPr>
        <p:spPr/>
        <p:txBody>
          <a:bodyPr/>
          <a:lstStyle/>
          <a:p>
            <a:pPr eaLnBrk="1" hangingPunct="1"/>
            <a:r>
              <a:rPr lang="en-US" altLang="zh-CN"/>
              <a:t>Cache Coherence Problem</a:t>
            </a:r>
            <a:endParaRPr lang="en-US" altLang="zh-CN"/>
          </a:p>
        </p:txBody>
      </p:sp>
      <p:sp>
        <p:nvSpPr>
          <p:cNvPr id="83970" name="Rectangle 3"/>
          <p:cNvSpPr>
            <a:spLocks noGrp="1" noChangeArrowheads="1"/>
          </p:cNvSpPr>
          <p:nvPr>
            <p:ph type="body" idx="1"/>
          </p:nvPr>
        </p:nvSpPr>
        <p:spPr/>
        <p:txBody>
          <a:bodyPr/>
          <a:lstStyle/>
          <a:p>
            <a:pPr eaLnBrk="1" hangingPunct="1"/>
            <a:r>
              <a:rPr lang="en-US" altLang="zh-CN" b="1" dirty="0"/>
              <a:t>Global state</a:t>
            </a:r>
            <a:r>
              <a:rPr lang="en-US" altLang="zh-CN" dirty="0"/>
              <a:t> defined by main memory</a:t>
            </a:r>
            <a:endParaRPr lang="en-US" altLang="zh-CN" dirty="0"/>
          </a:p>
          <a:p>
            <a:pPr eaLnBrk="1" hangingPunct="1"/>
            <a:r>
              <a:rPr lang="en-US" altLang="zh-CN" b="1" dirty="0"/>
              <a:t>Local state</a:t>
            </a:r>
            <a:r>
              <a:rPr lang="en-US" altLang="zh-CN" dirty="0"/>
              <a:t> defined by the individual caches, private to each processor core</a:t>
            </a:r>
            <a:endParaRPr lang="en-US" altLang="zh-CN"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p:cNvSpPr>
            <a:spLocks noGrp="1" noChangeArrowheads="1"/>
          </p:cNvSpPr>
          <p:nvPr>
            <p:ph type="title"/>
          </p:nvPr>
        </p:nvSpPr>
        <p:spPr/>
        <p:txBody>
          <a:bodyPr/>
          <a:lstStyle/>
          <a:p>
            <a:pPr eaLnBrk="1" hangingPunct="1"/>
            <a:r>
              <a:rPr lang="en-US" altLang="zh-CN"/>
              <a:t>Cache Coherence Problem</a:t>
            </a:r>
            <a:endParaRPr lang="en-US" altLang="zh-CN"/>
          </a:p>
        </p:txBody>
      </p:sp>
      <p:sp>
        <p:nvSpPr>
          <p:cNvPr id="86018" name="Rectangle 3"/>
          <p:cNvSpPr>
            <a:spLocks noGrp="1" noChangeArrowheads="1"/>
          </p:cNvSpPr>
          <p:nvPr>
            <p:ph type="body" idx="1"/>
          </p:nvPr>
        </p:nvSpPr>
        <p:spPr/>
        <p:txBody>
          <a:bodyPr/>
          <a:lstStyle/>
          <a:p>
            <a:pPr eaLnBrk="1" hangingPunct="1"/>
            <a:r>
              <a:rPr lang="en-US" altLang="zh-CN"/>
              <a:t>A memory system is </a:t>
            </a:r>
            <a:r>
              <a:rPr lang="en-US" altLang="zh-CN" b="1">
                <a:solidFill>
                  <a:srgbClr val="00B0F0"/>
                </a:solidFill>
              </a:rPr>
              <a:t>Coherent</a:t>
            </a:r>
            <a:r>
              <a:rPr lang="en-US" altLang="zh-CN" b="1"/>
              <a:t> </a:t>
            </a:r>
            <a:r>
              <a:rPr lang="en-US" altLang="zh-CN"/>
              <a:t>if any read of a data item returns the most recently written value of that data item</a:t>
            </a:r>
            <a:endParaRPr lang="en-US" altLang="zh-CN"/>
          </a:p>
          <a:p>
            <a:pPr eaLnBrk="1" hangingPunct="1"/>
            <a:r>
              <a:rPr lang="en-US" altLang="zh-CN"/>
              <a:t>Two critical aspects</a:t>
            </a:r>
            <a:endParaRPr lang="en-US" altLang="zh-CN"/>
          </a:p>
          <a:p>
            <a:pPr eaLnBrk="1" hangingPunct="1">
              <a:buFontTx/>
              <a:buNone/>
            </a:pPr>
            <a:r>
              <a:rPr lang="en-US" altLang="zh-CN" b="1"/>
              <a:t>	</a:t>
            </a:r>
            <a:r>
              <a:rPr lang="en-US" altLang="zh-CN" b="1">
                <a:solidFill>
                  <a:srgbClr val="00B0F0"/>
                </a:solidFill>
              </a:rPr>
              <a:t>coherence</a:t>
            </a:r>
            <a:r>
              <a:rPr lang="en-US" altLang="zh-CN" b="1"/>
              <a:t>: </a:t>
            </a:r>
            <a:r>
              <a:rPr lang="en-US" altLang="zh-CN"/>
              <a:t>defines what values can be returned by a read</a:t>
            </a:r>
            <a:endParaRPr lang="en-US" altLang="zh-CN" b="1"/>
          </a:p>
          <a:p>
            <a:pPr eaLnBrk="1" hangingPunct="1">
              <a:buFontTx/>
              <a:buNone/>
            </a:pPr>
            <a:r>
              <a:rPr lang="en-US" altLang="zh-CN" b="1"/>
              <a:t>	</a:t>
            </a:r>
            <a:r>
              <a:rPr lang="en-US" altLang="zh-CN" b="1">
                <a:solidFill>
                  <a:srgbClr val="00B0F0"/>
                </a:solidFill>
              </a:rPr>
              <a:t>consistency</a:t>
            </a:r>
            <a:r>
              <a:rPr lang="en-US" altLang="zh-CN" b="1"/>
              <a:t>: </a:t>
            </a:r>
            <a:r>
              <a:rPr lang="en-US" altLang="zh-CN"/>
              <a:t>determines when a written value will be returned by a read</a:t>
            </a:r>
            <a:endParaRPr lang="en-US" altLang="zh-CN" b="1"/>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p:cNvSpPr>
            <a:spLocks noGrp="1" noChangeArrowheads="1"/>
          </p:cNvSpPr>
          <p:nvPr>
            <p:ph type="title"/>
          </p:nvPr>
        </p:nvSpPr>
        <p:spPr/>
        <p:txBody>
          <a:bodyPr/>
          <a:lstStyle/>
          <a:p>
            <a:pPr eaLnBrk="1" hangingPunct="1"/>
            <a:r>
              <a:rPr lang="en-US" altLang="zh-CN" dirty="0"/>
              <a:t>Coherence Property: 1/3</a:t>
            </a:r>
            <a:endParaRPr lang="en-US" altLang="zh-CN" dirty="0"/>
          </a:p>
        </p:txBody>
      </p:sp>
      <p:sp>
        <p:nvSpPr>
          <p:cNvPr id="44035" name="Rectangle 3"/>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3-1</a:t>
            </a:r>
            <a:endParaRPr lang="en-US" altLang="zh-CN" dirty="0">
              <a:solidFill>
                <a:srgbClr val="00B0F0"/>
              </a:solidFill>
            </a:endParaRP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processor P</a:t>
            </a:r>
            <a:r>
              <a:rPr lang="en-US" altLang="zh-CN" dirty="0"/>
              <a:t> to location X that follows a write by </a:t>
            </a:r>
            <a:r>
              <a:rPr lang="en-US" altLang="zh-CN" dirty="0">
                <a:solidFill>
                  <a:srgbClr val="00B0F0"/>
                </a:solidFill>
                <a:effectLst>
                  <a:outerShdw blurRad="38100" dist="38100" dir="2700000" algn="tl">
                    <a:srgbClr val="000000">
                      <a:alpha val="43137"/>
                    </a:srgbClr>
                  </a:outerShdw>
                </a:effectLst>
              </a:rPr>
              <a:t>P</a:t>
            </a:r>
            <a:r>
              <a:rPr lang="en-US" altLang="zh-CN" dirty="0"/>
              <a:t> to X, with no writes of X by another processor occurring between the write and the read by P,</a:t>
            </a:r>
            <a:endParaRPr lang="en-US" altLang="zh-CN" dirty="0"/>
          </a:p>
          <a:p>
            <a:pPr eaLnBrk="1" hangingPunct="1">
              <a:buFontTx/>
              <a:buNone/>
              <a:defRPr/>
            </a:pPr>
            <a:r>
              <a:rPr lang="en-US" altLang="zh-CN" dirty="0"/>
              <a:t>	always returns the value written by P.</a:t>
            </a:r>
            <a:endParaRPr lang="en-US" altLang="zh-CN" dirty="0"/>
          </a:p>
          <a:p>
            <a:pPr eaLnBrk="1" hangingPunct="1">
              <a:buFontTx/>
              <a:buNone/>
              <a:defRPr/>
            </a:pPr>
            <a:endParaRPr lang="en-US" altLang="zh-CN" sz="1200" dirty="0"/>
          </a:p>
          <a:p>
            <a:pPr eaLnBrk="1" hangingPunct="1">
              <a:buFontTx/>
              <a:buNone/>
              <a:defRPr/>
            </a:pPr>
            <a:r>
              <a:rPr lang="en-US" altLang="zh-CN" dirty="0"/>
              <a:t>	</a:t>
            </a:r>
            <a:r>
              <a:rPr lang="en-US" altLang="zh-CN" dirty="0">
                <a:solidFill>
                  <a:srgbClr val="00B0F0"/>
                </a:solidFill>
              </a:rPr>
              <a:t>write -&gt; read: returns written value</a:t>
            </a:r>
            <a:endParaRPr lang="en-US" altLang="zh-CN" dirty="0">
              <a:solidFill>
                <a:srgbClr val="00B0F0"/>
              </a:solidFill>
            </a:endParaRPr>
          </a:p>
          <a:p>
            <a:pPr eaLnBrk="1" hangingPunct="1">
              <a:buFontTx/>
              <a:buNone/>
              <a:defRPr/>
            </a:pPr>
            <a:endParaRPr lang="en-US" altLang="zh-CN" sz="1200" dirty="0">
              <a:solidFill>
                <a:srgbClr val="00B0F0"/>
              </a:solidFill>
            </a:endParaRPr>
          </a:p>
          <a:p>
            <a:pPr eaLnBrk="1" hangingPunct="1">
              <a:buFontTx/>
              <a:buNone/>
              <a:defRPr/>
            </a:pPr>
            <a:r>
              <a:rPr lang="en-US" altLang="zh-CN" dirty="0">
                <a:solidFill>
                  <a:srgbClr val="00B0F0"/>
                </a:solidFill>
              </a:rPr>
              <a:t>	preserves program order</a:t>
            </a:r>
            <a:endParaRPr lang="en-US" altLang="zh-CN" dirty="0">
              <a:solidFill>
                <a:srgbClr val="00B0F0"/>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noChangeArrowheads="1"/>
          </p:cNvSpPr>
          <p:nvPr>
            <p:ph type="title"/>
          </p:nvPr>
        </p:nvSpPr>
        <p:spPr/>
        <p:txBody>
          <a:bodyPr/>
          <a:lstStyle/>
          <a:p>
            <a:pPr eaLnBrk="1" hangingPunct="1"/>
            <a:r>
              <a:rPr lang="en-US" altLang="zh-CN" dirty="0"/>
              <a:t>Coherence Property: 2/3</a:t>
            </a:r>
            <a:endParaRPr lang="en-US" altLang="zh-CN" dirty="0"/>
          </a:p>
        </p:txBody>
      </p:sp>
      <p:sp>
        <p:nvSpPr>
          <p:cNvPr id="45059" name="Rectangle 3"/>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3-2</a:t>
            </a:r>
            <a:endParaRPr lang="en-US" altLang="zh-CN" dirty="0">
              <a:solidFill>
                <a:srgbClr val="00B0F0"/>
              </a:solidFill>
            </a:endParaRP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a processor </a:t>
            </a:r>
            <a:r>
              <a:rPr lang="en-US" altLang="zh-CN" dirty="0"/>
              <a:t>to location X that follows a write by </a:t>
            </a:r>
            <a:r>
              <a:rPr lang="en-US" altLang="zh-CN" dirty="0">
                <a:solidFill>
                  <a:srgbClr val="00B0F0"/>
                </a:solidFill>
                <a:effectLst>
                  <a:outerShdw blurRad="38100" dist="38100" dir="2700000" algn="tl">
                    <a:srgbClr val="000000">
                      <a:alpha val="43137"/>
                    </a:srgbClr>
                  </a:outerShdw>
                </a:effectLst>
              </a:rPr>
              <a:t>another processor </a:t>
            </a:r>
            <a:r>
              <a:rPr lang="en-US" altLang="zh-CN" dirty="0"/>
              <a:t>to X returns the written value if the read and the write are sufficiently separated in time and no other writes to X occur between the two accesses.</a:t>
            </a:r>
            <a:endParaRPr lang="en-US" altLang="zh-CN" dirty="0"/>
          </a:p>
          <a:p>
            <a:pPr eaLnBrk="1" hangingPunct="1">
              <a:defRPr/>
            </a:pPr>
            <a:endParaRPr lang="en-US" altLang="zh-CN" sz="1200" dirty="0"/>
          </a:p>
          <a:p>
            <a:pPr eaLnBrk="1" hangingPunct="1">
              <a:buFontTx/>
              <a:buNone/>
              <a:defRPr/>
            </a:pPr>
            <a:r>
              <a:rPr lang="en-US" altLang="zh-CN" i="1" dirty="0"/>
              <a:t>	</a:t>
            </a:r>
            <a:r>
              <a:rPr lang="en-US" altLang="zh-CN" dirty="0">
                <a:solidFill>
                  <a:srgbClr val="00B0F0"/>
                </a:solidFill>
              </a:rPr>
              <a:t>write -&gt; read: returns written value</a:t>
            </a:r>
            <a:endParaRPr lang="en-US" altLang="zh-CN" dirty="0">
              <a:solidFill>
                <a:srgbClr val="00B0F0"/>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p:cNvSpPr>
            <a:spLocks noGrp="1" noChangeArrowheads="1"/>
          </p:cNvSpPr>
          <p:nvPr>
            <p:ph type="title"/>
          </p:nvPr>
        </p:nvSpPr>
        <p:spPr/>
        <p:txBody>
          <a:bodyPr/>
          <a:lstStyle/>
          <a:p>
            <a:pPr eaLnBrk="1" hangingPunct="1"/>
            <a:r>
              <a:rPr lang="en-US" altLang="zh-CN" dirty="0"/>
              <a:t>Coherence Property: 3/3</a:t>
            </a:r>
            <a:endParaRPr lang="en-US" altLang="zh-CN" dirty="0"/>
          </a:p>
        </p:txBody>
      </p:sp>
      <p:sp>
        <p:nvSpPr>
          <p:cNvPr id="90114" name="Rectangle 3"/>
          <p:cNvSpPr>
            <a:spLocks noGrp="1" noChangeArrowheads="1"/>
          </p:cNvSpPr>
          <p:nvPr>
            <p:ph type="body" idx="1"/>
          </p:nvPr>
        </p:nvSpPr>
        <p:spPr/>
        <p:txBody>
          <a:bodyPr/>
          <a:lstStyle/>
          <a:p>
            <a:pPr eaLnBrk="1" hangingPunct="1">
              <a:buFontTx/>
              <a:buNone/>
            </a:pPr>
            <a:r>
              <a:rPr lang="en-US" altLang="zh-CN" dirty="0"/>
              <a:t>A memory is </a:t>
            </a:r>
            <a:r>
              <a:rPr lang="en-US" altLang="zh-CN" dirty="0">
                <a:solidFill>
                  <a:srgbClr val="00B0F0"/>
                </a:solidFill>
              </a:rPr>
              <a:t>coherent if: 3-3</a:t>
            </a:r>
            <a:endParaRPr lang="en-US" altLang="zh-CN" i="1" dirty="0">
              <a:solidFill>
                <a:srgbClr val="00B0F0"/>
              </a:solidFill>
            </a:endParaRPr>
          </a:p>
          <a:p>
            <a:pPr eaLnBrk="1" hangingPunct="1"/>
            <a:r>
              <a:rPr lang="en-US" altLang="zh-CN" dirty="0">
                <a:solidFill>
                  <a:srgbClr val="00B0F0"/>
                </a:solidFill>
                <a:effectLst>
                  <a:outerShdw blurRad="38100" dist="38100" dir="2700000" algn="tl">
                    <a:srgbClr val="000000">
                      <a:alpha val="43137"/>
                    </a:srgbClr>
                  </a:outerShdw>
                </a:effectLst>
              </a:rPr>
              <a:t>Write serialization</a:t>
            </a:r>
            <a:endParaRPr lang="en-US" altLang="zh-CN" dirty="0">
              <a:solidFill>
                <a:srgbClr val="00B0F0"/>
              </a:solidFill>
              <a:effectLst>
                <a:outerShdw blurRad="38100" dist="38100" dir="2700000" algn="tl">
                  <a:srgbClr val="000000">
                    <a:alpha val="43137"/>
                  </a:srgbClr>
                </a:outerShdw>
              </a:effectLst>
            </a:endParaRPr>
          </a:p>
          <a:p>
            <a:pPr eaLnBrk="1" hangingPunct="1">
              <a:buFontTx/>
              <a:buNone/>
            </a:pPr>
            <a:r>
              <a:rPr lang="en-US" altLang="zh-CN" dirty="0"/>
              <a:t>	two writes to the same location by any two processors are seen in the same order by all processors</a:t>
            </a:r>
            <a:endParaRPr lang="en-US" altLang="zh-CN" i="1"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p:cNvSpPr>
            <a:spLocks noGrp="1" noChangeArrowheads="1"/>
          </p:cNvSpPr>
          <p:nvPr>
            <p:ph type="title"/>
          </p:nvPr>
        </p:nvSpPr>
        <p:spPr/>
        <p:txBody>
          <a:bodyPr/>
          <a:lstStyle/>
          <a:p>
            <a:pPr eaLnBrk="1" hangingPunct="1"/>
            <a:r>
              <a:rPr lang="en-US" altLang="zh-CN"/>
              <a:t>Consistency</a:t>
            </a:r>
            <a:endParaRPr lang="en-US" altLang="zh-CN"/>
          </a:p>
        </p:txBody>
      </p:sp>
      <p:sp>
        <p:nvSpPr>
          <p:cNvPr id="92162" name="Rectangle 3"/>
          <p:cNvSpPr>
            <a:spLocks noGrp="1" noChangeArrowheads="1"/>
          </p:cNvSpPr>
          <p:nvPr>
            <p:ph type="body" idx="1"/>
          </p:nvPr>
        </p:nvSpPr>
        <p:spPr/>
        <p:txBody>
          <a:bodyPr/>
          <a:lstStyle/>
          <a:p>
            <a:pPr eaLnBrk="1" hangingPunct="1"/>
            <a:r>
              <a:rPr lang="en-US" altLang="zh-CN"/>
              <a:t>When</a:t>
            </a:r>
            <a:r>
              <a:rPr lang="en-US" altLang="zh-CN" i="1"/>
              <a:t> </a:t>
            </a:r>
            <a:r>
              <a:rPr lang="en-US" altLang="zh-CN"/>
              <a:t>a written value will be seen is important</a:t>
            </a:r>
            <a:endParaRPr lang="en-US" altLang="zh-CN"/>
          </a:p>
          <a:p>
            <a:pPr eaLnBrk="1" hangingPunct="1"/>
            <a:r>
              <a:rPr lang="en-US" altLang="zh-CN"/>
              <a:t>Memory</a:t>
            </a:r>
            <a:r>
              <a:rPr lang="zh-CN" altLang="en-US"/>
              <a:t> </a:t>
            </a:r>
            <a:r>
              <a:rPr lang="en-US" altLang="zh-CN"/>
              <a:t>consistency protocol</a:t>
            </a:r>
            <a:endParaRPr lang="en-US" altLang="zh-CN" i="1"/>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ChangeArrowheads="1"/>
          </p:cNvSpPr>
          <p:nvPr>
            <p:ph type="title"/>
          </p:nvPr>
        </p:nvSpPr>
        <p:spPr/>
        <p:txBody>
          <a:bodyPr/>
          <a:lstStyle/>
          <a:p>
            <a:pPr eaLnBrk="1" hangingPunct="1"/>
            <a:r>
              <a:rPr lang="en-US" altLang="zh-CN"/>
              <a:t>Consistency</a:t>
            </a:r>
            <a:endParaRPr lang="en-US" altLang="zh-CN"/>
          </a:p>
        </p:txBody>
      </p:sp>
      <p:sp>
        <p:nvSpPr>
          <p:cNvPr id="93186" name="Rectangle 3"/>
          <p:cNvSpPr>
            <a:spLocks noGrp="1" noChangeArrowheads="1"/>
          </p:cNvSpPr>
          <p:nvPr>
            <p:ph type="body" idx="1"/>
          </p:nvPr>
        </p:nvSpPr>
        <p:spPr/>
        <p:txBody>
          <a:bodyPr/>
          <a:lstStyle/>
          <a:p>
            <a:pPr eaLnBrk="1" hangingPunct="1"/>
            <a:r>
              <a:rPr lang="en-US" altLang="zh-CN"/>
              <a:t>Example: a write of X on one processor precedes a read of X on another processor by a very small time, it may be impossible to ensure that the read returns the value of the data written,</a:t>
            </a:r>
            <a:endParaRPr lang="en-US" altLang="zh-CN"/>
          </a:p>
          <a:p>
            <a:pPr eaLnBrk="1" hangingPunct="1">
              <a:buFontTx/>
              <a:buNone/>
            </a:pPr>
            <a:r>
              <a:rPr lang="en-US" altLang="zh-CN" i="1"/>
              <a:t>	</a:t>
            </a:r>
            <a:r>
              <a:rPr lang="en-US" altLang="zh-CN"/>
              <a:t>since the written data may not even have left the processor at that point</a:t>
            </a:r>
            <a:endParaRPr lang="en-US" altLang="zh-CN" i="1"/>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how to enforce coherence?</a:t>
            </a:r>
            <a:br>
              <a:rPr lang="en-US" altLang="zh-CN" dirty="0"/>
            </a:br>
            <a:endParaRPr lang="en-US" altLang="zh-C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a:xfrm>
            <a:off x="0" y="3276600"/>
            <a:ext cx="9144000" cy="1143000"/>
          </a:xfrm>
          <a:solidFill>
            <a:schemeClr val="bg1"/>
          </a:solidFill>
          <a:ln>
            <a:solidFill>
              <a:schemeClr val="bg1"/>
            </a:solidFill>
            <a:miter lim="800000"/>
          </a:ln>
        </p:spPr>
        <p:txBody>
          <a:bodyPr/>
          <a:lstStyle/>
          <a:p>
            <a:pPr eaLnBrk="1" hangingPunct="1"/>
            <a:r>
              <a:rPr lang="en-US" altLang="zh-CN" sz="7200"/>
              <a:t>multiprocessors</a:t>
            </a:r>
            <a:br>
              <a:rPr lang="en-US" altLang="zh-CN" sz="8000"/>
            </a:br>
            <a:r>
              <a:rPr lang="en-US" altLang="zh-CN" sz="4000">
                <a:solidFill>
                  <a:schemeClr val="bg1"/>
                </a:solidFill>
              </a:rPr>
              <a:t>multiple instruction streams</a:t>
            </a:r>
            <a:br>
              <a:rPr lang="en-US" altLang="zh-CN" sz="4000">
                <a:solidFill>
                  <a:schemeClr val="bg1"/>
                </a:solidFill>
              </a:rPr>
            </a:br>
            <a:r>
              <a:rPr lang="en-US" altLang="zh-CN" sz="4000">
                <a:solidFill>
                  <a:schemeClr val="bg1"/>
                </a:solidFill>
              </a:rPr>
              <a:t>multiple data streams</a:t>
            </a:r>
            <a:endParaRPr lang="en-US" altLang="zh-CN" sz="4000">
              <a:solidFill>
                <a:schemeClr val="bg1"/>
              </a:solidFill>
            </a:endParaRPr>
          </a:p>
        </p:txBody>
      </p:sp>
      <p:sp>
        <p:nvSpPr>
          <p:cNvPr id="22530" name="Text Box 3"/>
          <p:cNvSpPr txBox="1">
            <a:spLocks noChangeArrowheads="1"/>
          </p:cNvSpPr>
          <p:nvPr/>
        </p:nvSpPr>
        <p:spPr bwMode="auto">
          <a:xfrm>
            <a:off x="0" y="3810000"/>
            <a:ext cx="91440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computers consisting of tightly coupled processors</a:t>
            </a: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1" name="Text Box 4"/>
          <p:cNvSpPr txBox="1">
            <a:spLocks noChangeArrowheads="1"/>
          </p:cNvSpPr>
          <p:nvPr/>
        </p:nvSpPr>
        <p:spPr bwMode="auto">
          <a:xfrm>
            <a:off x="0" y="4800600"/>
            <a:ext cx="41910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Tx/>
              <a:buFontTx/>
              <a:buNone/>
              <a:defRPr/>
            </a:pPr>
            <a:r>
              <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Coordination and usage are typically controlled by  a single OS</a:t>
            </a:r>
            <a:endPar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2" name="Text Box 5"/>
          <p:cNvSpPr txBox="1">
            <a:spLocks noChangeArrowheads="1"/>
          </p:cNvSpPr>
          <p:nvPr/>
        </p:nvSpPr>
        <p:spPr bwMode="auto">
          <a:xfrm>
            <a:off x="6248400" y="4800600"/>
            <a:ext cx="28956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defRPr/>
            </a:pPr>
            <a:r>
              <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Share memory through a shared address space</a:t>
            </a:r>
            <a:endPar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3" name="Line 7"/>
          <p:cNvSpPr>
            <a:spLocks noChangeShapeType="1"/>
          </p:cNvSpPr>
          <p:nvPr/>
        </p:nvSpPr>
        <p:spPr bwMode="auto">
          <a:xfrm>
            <a:off x="8382000" y="4267200"/>
            <a:ext cx="0" cy="685800"/>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4" name="Line 8"/>
          <p:cNvSpPr>
            <a:spLocks noChangeShapeType="1"/>
          </p:cNvSpPr>
          <p:nvPr/>
        </p:nvSpPr>
        <p:spPr bwMode="auto">
          <a:xfrm flipH="1">
            <a:off x="3886200" y="4343400"/>
            <a:ext cx="4191000" cy="609600"/>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p:cNvSpPr>
            <a:spLocks noGrp="1" noChangeArrowheads="1"/>
          </p:cNvSpPr>
          <p:nvPr>
            <p:ph type="title"/>
          </p:nvPr>
        </p:nvSpPr>
        <p:spPr/>
        <p:txBody>
          <a:bodyPr/>
          <a:lstStyle/>
          <a:p>
            <a:pPr eaLnBrk="1" hangingPunct="1"/>
            <a:r>
              <a:rPr lang="en-US" altLang="zh-CN"/>
              <a:t>Cache Coherence Protocols</a:t>
            </a:r>
            <a:endParaRPr lang="en-US" altLang="zh-CN"/>
          </a:p>
        </p:txBody>
      </p:sp>
      <p:sp>
        <p:nvSpPr>
          <p:cNvPr id="94210" name="Rectangle 3"/>
          <p:cNvSpPr>
            <a:spLocks noGrp="1" noChangeArrowheads="1"/>
          </p:cNvSpPr>
          <p:nvPr>
            <p:ph type="body" idx="1"/>
          </p:nvPr>
        </p:nvSpPr>
        <p:spPr/>
        <p:txBody>
          <a:bodyPr/>
          <a:lstStyle/>
          <a:p>
            <a:pPr eaLnBrk="1" hangingPunct="1"/>
            <a:r>
              <a:rPr lang="en-US" altLang="zh-CN" b="1" dirty="0">
                <a:solidFill>
                  <a:srgbClr val="00B0F0"/>
                </a:solidFill>
              </a:rPr>
              <a:t>Directory based</a:t>
            </a:r>
            <a:endParaRPr lang="en-US" altLang="zh-CN" b="1" dirty="0">
              <a:solidFill>
                <a:srgbClr val="00B0F0"/>
              </a:solidFill>
            </a:endParaRPr>
          </a:p>
          <a:p>
            <a:pPr eaLnBrk="1" hangingPunct="1">
              <a:buFontTx/>
              <a:buNone/>
            </a:pPr>
            <a:r>
              <a:rPr lang="en-US" altLang="zh-CN" b="1" dirty="0"/>
              <a:t>	</a:t>
            </a:r>
            <a:r>
              <a:rPr lang="en-US" altLang="zh-CN" dirty="0"/>
              <a:t>the sharing status of a particular block of physical memory is kept in one location, called directory</a:t>
            </a:r>
            <a:endParaRPr lang="en-US" altLang="zh-CN" b="1" dirty="0"/>
          </a:p>
          <a:p>
            <a:pPr eaLnBrk="1" hangingPunct="1"/>
            <a:r>
              <a:rPr lang="en-US" altLang="zh-CN" b="1" dirty="0">
                <a:solidFill>
                  <a:srgbClr val="00B0F0"/>
                </a:solidFill>
              </a:rPr>
              <a:t>Snooping</a:t>
            </a:r>
            <a:endParaRPr lang="en-US" altLang="zh-CN" b="1" dirty="0">
              <a:solidFill>
                <a:srgbClr val="00B0F0"/>
              </a:solidFill>
            </a:endParaRPr>
          </a:p>
          <a:p>
            <a:pPr eaLnBrk="1" hangingPunct="1">
              <a:buFontTx/>
              <a:buNone/>
            </a:pPr>
            <a:r>
              <a:rPr lang="en-US" altLang="zh-CN" b="1" dirty="0"/>
              <a:t>	</a:t>
            </a:r>
            <a:r>
              <a:rPr lang="en-US" altLang="zh-CN" dirty="0"/>
              <a:t>every cache that has a copy of the data from a block of physical memory could track the sharing status of the block</a:t>
            </a:r>
            <a:endParaRPr lang="en-US" altLang="zh-CN" b="1" dirty="0"/>
          </a:p>
        </p:txBody>
      </p:sp>
      <p:sp>
        <p:nvSpPr>
          <p:cNvPr id="4" name="Rectangle 3"/>
          <p:cNvSpPr txBox="1">
            <a:spLocks noChangeArrowheads="1"/>
          </p:cNvSpPr>
          <p:nvPr/>
        </p:nvSpPr>
        <p:spPr bwMode="auto">
          <a:xfrm>
            <a:off x="799200" y="37440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b="1" kern="0" dirty="0">
                <a:solidFill>
                  <a:srgbClr val="00B0F0"/>
                </a:solidFill>
              </a:rPr>
              <a:t>Snooping</a:t>
            </a:r>
            <a:endParaRPr lang="en-US" altLang="zh-CN" b="1" kern="0" dirty="0">
              <a:solidFill>
                <a:srgbClr val="00B0F0"/>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ChangeArrowheads="1"/>
          </p:cNvSpPr>
          <p:nvPr>
            <p:ph type="title"/>
          </p:nvPr>
        </p:nvSpPr>
        <p:spPr/>
        <p:txBody>
          <a:bodyPr/>
          <a:lstStyle/>
          <a:p>
            <a:pPr eaLnBrk="1" hangingPunct="1"/>
            <a:r>
              <a:rPr lang="en-US" altLang="zh-CN" sz="4000" dirty="0">
                <a:solidFill>
                  <a:schemeClr val="bg1"/>
                </a:solidFill>
              </a:rPr>
              <a:t>Snooping</a:t>
            </a:r>
            <a:r>
              <a:rPr lang="en-US" altLang="zh-CN" sz="4000" dirty="0"/>
              <a:t> Coherence Protocol</a:t>
            </a:r>
            <a:endParaRPr lang="en-US" altLang="zh-CN" sz="4000" dirty="0"/>
          </a:p>
        </p:txBody>
      </p:sp>
      <p:sp>
        <p:nvSpPr>
          <p:cNvPr id="95234" name="Rectangle 3"/>
          <p:cNvSpPr>
            <a:spLocks noGrp="1" noChangeArrowheads="1"/>
          </p:cNvSpPr>
          <p:nvPr>
            <p:ph type="body" idx="1"/>
          </p:nvPr>
        </p:nvSpPr>
        <p:spPr/>
        <p:txBody>
          <a:bodyPr/>
          <a:lstStyle/>
          <a:p>
            <a:pPr eaLnBrk="1" hangingPunct="1"/>
            <a:r>
              <a:rPr lang="en-US" altLang="zh-CN" b="1" dirty="0"/>
              <a:t>Write invalidate protocol</a:t>
            </a:r>
            <a:endParaRPr lang="en-US" altLang="zh-CN" b="1" dirty="0"/>
          </a:p>
          <a:p>
            <a:pPr eaLnBrk="1" hangingPunct="1">
              <a:buFontTx/>
              <a:buNone/>
            </a:pPr>
            <a:r>
              <a:rPr lang="en-US" altLang="zh-CN" b="1" dirty="0"/>
              <a:t>	</a:t>
            </a:r>
            <a:r>
              <a:rPr lang="en-US" altLang="zh-CN" dirty="0"/>
              <a:t>invalidate other copies on a write</a:t>
            </a:r>
            <a:endParaRPr lang="en-US" altLang="zh-CN" dirty="0"/>
          </a:p>
          <a:p>
            <a:pPr eaLnBrk="1" hangingPunct="1">
              <a:buFontTx/>
              <a:buNone/>
            </a:pPr>
            <a:endParaRPr lang="en-US" altLang="zh-CN" dirty="0"/>
          </a:p>
          <a:p>
            <a:pPr eaLnBrk="1" hangingPunct="1">
              <a:buFontTx/>
              <a:buNone/>
            </a:pPr>
            <a:r>
              <a:rPr lang="en-US" altLang="zh-CN" dirty="0"/>
              <a:t>	exclusive access ensures that no other readable or writable copies of an item exist when the write occurs</a:t>
            </a:r>
            <a:endParaRPr lang="en-US" altLang="zh-CN" b="1" dirty="0"/>
          </a:p>
        </p:txBody>
      </p:sp>
      <p:sp>
        <p:nvSpPr>
          <p:cNvPr id="4" name="Rectangle 3"/>
          <p:cNvSpPr txBox="1">
            <a:spLocks noChangeArrowheads="1"/>
          </p:cNvSpPr>
          <p:nvPr/>
        </p:nvSpPr>
        <p:spPr bwMode="auto">
          <a:xfrm>
            <a:off x="284400" y="4968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sz="4000" b="1" kern="0" dirty="0"/>
              <a:t>Snooping</a:t>
            </a:r>
            <a:endParaRPr lang="en-US" altLang="zh-CN" sz="4000" b="1" kern="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2993136"/>
            <a:ext cx="9144000" cy="3019407"/>
          </a:xfrm>
          <a:prstGeom prst="rect">
            <a:avLst/>
          </a:prstGeom>
        </p:spPr>
      </p:pic>
      <p:sp>
        <p:nvSpPr>
          <p:cNvPr id="96258" name="Rectangle 2"/>
          <p:cNvSpPr>
            <a:spLocks noGrp="1" noChangeArrowheads="1"/>
          </p:cNvSpPr>
          <p:nvPr>
            <p:ph type="title"/>
          </p:nvPr>
        </p:nvSpPr>
        <p:spPr/>
        <p:txBody>
          <a:bodyPr/>
          <a:lstStyle/>
          <a:p>
            <a:pPr eaLnBrk="1" hangingPunct="1"/>
            <a:r>
              <a:rPr lang="en-US" altLang="zh-CN" sz="4000"/>
              <a:t>Snooping Coherence Protocol</a:t>
            </a:r>
            <a:endParaRPr lang="en-US" altLang="zh-CN" sz="4000"/>
          </a:p>
        </p:txBody>
      </p:sp>
      <p:sp>
        <p:nvSpPr>
          <p:cNvPr id="96259" name="Rectangle 3"/>
          <p:cNvSpPr>
            <a:spLocks noGrp="1" noChangeArrowheads="1"/>
          </p:cNvSpPr>
          <p:nvPr>
            <p:ph type="body" idx="1"/>
          </p:nvPr>
        </p:nvSpPr>
        <p:spPr/>
        <p:txBody>
          <a:bodyPr/>
          <a:lstStyle/>
          <a:p>
            <a:pPr eaLnBrk="1" hangingPunct="1"/>
            <a:r>
              <a:rPr lang="en-US" altLang="zh-CN" b="1" dirty="0"/>
              <a:t>Write invalidate protocol</a:t>
            </a:r>
            <a:endParaRPr lang="en-US" altLang="zh-CN" b="1" dirty="0"/>
          </a:p>
          <a:p>
            <a:pPr eaLnBrk="1" hangingPunct="1">
              <a:buFontTx/>
              <a:buNone/>
            </a:pPr>
            <a:r>
              <a:rPr lang="en-US" altLang="zh-CN" b="1" dirty="0"/>
              <a:t>	</a:t>
            </a:r>
            <a:r>
              <a:rPr lang="en-US" altLang="zh-CN" dirty="0"/>
              <a:t>invalidate other copies on a write</a:t>
            </a:r>
            <a:endParaRPr lang="en-US" altLang="zh-CN" dirty="0"/>
          </a:p>
          <a:p>
            <a:pPr eaLnBrk="1" hangingPunct="1">
              <a:buFontTx/>
              <a:buNone/>
            </a:pPr>
            <a:endParaRPr lang="en-US" altLang="zh-CN" dirty="0"/>
          </a:p>
          <a:p>
            <a:pPr eaLnBrk="1" hangingPunct="1">
              <a:buFontTx/>
              <a:buNone/>
            </a:pPr>
            <a:endParaRPr lang="en-US" altLang="zh-CN" b="1" dirty="0"/>
          </a:p>
        </p:txBody>
      </p:sp>
      <p:sp>
        <p:nvSpPr>
          <p:cNvPr id="96260" name="Line 8"/>
          <p:cNvSpPr>
            <a:spLocks noChangeShapeType="1"/>
          </p:cNvSpPr>
          <p:nvPr/>
        </p:nvSpPr>
        <p:spPr bwMode="auto">
          <a:xfrm>
            <a:off x="3886200" y="5181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p:cNvSpPr>
            <a:spLocks noChangeShapeType="1"/>
          </p:cNvSpPr>
          <p:nvPr/>
        </p:nvSpPr>
        <p:spPr bwMode="auto">
          <a:xfrm>
            <a:off x="4076700" y="5181601"/>
            <a:ext cx="2019300" cy="380956"/>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p:cNvSpPr>
            <a:spLocks noChangeShapeType="1"/>
          </p:cNvSpPr>
          <p:nvPr/>
        </p:nvSpPr>
        <p:spPr bwMode="auto">
          <a:xfrm>
            <a:off x="4076700" y="5181600"/>
            <a:ext cx="4076700" cy="380951"/>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p:cNvSpPr txBox="1"/>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memory when a block becomes shared simplifies the protocol </a:t>
            </a:r>
            <a:endParaRPr lang="en-US" altLang="zh-CN" sz="1600" b="1" kern="0" dirty="0">
              <a:solidFill>
                <a:srgbClr val="00B0F0"/>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2993136"/>
            <a:ext cx="9144000" cy="3019407"/>
          </a:xfrm>
          <a:prstGeom prst="rect">
            <a:avLst/>
          </a:prstGeom>
        </p:spPr>
      </p:pic>
      <p:sp>
        <p:nvSpPr>
          <p:cNvPr id="96258" name="Rectangle 2"/>
          <p:cNvSpPr>
            <a:spLocks noGrp="1" noChangeArrowheads="1"/>
          </p:cNvSpPr>
          <p:nvPr>
            <p:ph type="title"/>
          </p:nvPr>
        </p:nvSpPr>
        <p:spPr/>
        <p:txBody>
          <a:bodyPr/>
          <a:lstStyle/>
          <a:p>
            <a:pPr eaLnBrk="1" hangingPunct="1"/>
            <a:r>
              <a:rPr lang="en-US" altLang="zh-CN" sz="4000"/>
              <a:t>Snooping Coherence Protocol</a:t>
            </a:r>
            <a:endParaRPr lang="en-US" altLang="zh-CN" sz="4000"/>
          </a:p>
        </p:txBody>
      </p:sp>
      <p:sp>
        <p:nvSpPr>
          <p:cNvPr id="96259" name="Rectangle 3"/>
          <p:cNvSpPr>
            <a:spLocks noGrp="1" noChangeArrowheads="1"/>
          </p:cNvSpPr>
          <p:nvPr>
            <p:ph type="body" idx="1"/>
          </p:nvPr>
        </p:nvSpPr>
        <p:spPr/>
        <p:txBody>
          <a:bodyPr/>
          <a:lstStyle/>
          <a:p>
            <a:pPr eaLnBrk="1" hangingPunct="1"/>
            <a:r>
              <a:rPr lang="en-US" altLang="zh-CN" b="1" dirty="0"/>
              <a:t>Write invalidate protocol</a:t>
            </a:r>
            <a:endParaRPr lang="en-US" altLang="zh-CN" b="1" dirty="0"/>
          </a:p>
          <a:p>
            <a:pPr eaLnBrk="1" hangingPunct="1">
              <a:buFontTx/>
              <a:buNone/>
            </a:pPr>
            <a:r>
              <a:rPr lang="en-US" altLang="zh-CN" b="1" dirty="0"/>
              <a:t>	</a:t>
            </a:r>
            <a:r>
              <a:rPr lang="en-US" altLang="zh-CN" dirty="0"/>
              <a:t>invalidate other copies on a write</a:t>
            </a:r>
            <a:endParaRPr lang="en-US" altLang="zh-CN" dirty="0"/>
          </a:p>
          <a:p>
            <a:pPr eaLnBrk="1" hangingPunct="1">
              <a:buFontTx/>
              <a:buNone/>
            </a:pPr>
            <a:endParaRPr lang="en-US" altLang="zh-CN" dirty="0"/>
          </a:p>
          <a:p>
            <a:pPr eaLnBrk="1" hangingPunct="1">
              <a:buFontTx/>
              <a:buNone/>
            </a:pPr>
            <a:endParaRPr lang="en-US" altLang="zh-CN" b="1" dirty="0"/>
          </a:p>
        </p:txBody>
      </p:sp>
      <p:sp>
        <p:nvSpPr>
          <p:cNvPr id="96260" name="Line 8"/>
          <p:cNvSpPr>
            <a:spLocks noChangeShapeType="1"/>
          </p:cNvSpPr>
          <p:nvPr/>
        </p:nvSpPr>
        <p:spPr bwMode="auto">
          <a:xfrm>
            <a:off x="3886200" y="5181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p:cNvSpPr>
            <a:spLocks noChangeShapeType="1"/>
          </p:cNvSpPr>
          <p:nvPr/>
        </p:nvSpPr>
        <p:spPr bwMode="auto">
          <a:xfrm>
            <a:off x="4076700" y="5181601"/>
            <a:ext cx="2019300" cy="380956"/>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p:cNvSpPr>
            <a:spLocks noChangeShapeType="1"/>
          </p:cNvSpPr>
          <p:nvPr/>
        </p:nvSpPr>
        <p:spPr bwMode="auto">
          <a:xfrm>
            <a:off x="4076700" y="5181600"/>
            <a:ext cx="4076700" cy="380951"/>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p:cNvSpPr txBox="1"/>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shared-state block loses tracking of block ownership</a:t>
            </a:r>
            <a:endParaRPr lang="en-US" altLang="zh-CN" sz="1600" b="1" kern="0" dirty="0">
              <a:solidFill>
                <a:srgbClr val="00B0F0"/>
              </a:solidFill>
            </a:endParaRPr>
          </a:p>
          <a:p>
            <a:pPr algn="r" eaLnBrk="1" hangingPunct="1">
              <a:buFontTx/>
              <a:buNone/>
              <a:defRPr/>
            </a:pPr>
            <a:r>
              <a:rPr lang="en-US" altLang="zh-CN" sz="1600" b="1" kern="0" dirty="0">
                <a:solidFill>
                  <a:srgbClr val="00B0F0"/>
                </a:solidFill>
              </a:rPr>
              <a:t> </a:t>
            </a:r>
            <a:endParaRPr lang="en-US" altLang="zh-CN" sz="1600" b="1" kern="0" dirty="0">
              <a:solidFill>
                <a:srgbClr val="00B0F0"/>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2993136"/>
            <a:ext cx="9144000" cy="3019407"/>
          </a:xfrm>
          <a:prstGeom prst="rect">
            <a:avLst/>
          </a:prstGeom>
        </p:spPr>
      </p:pic>
      <p:sp>
        <p:nvSpPr>
          <p:cNvPr id="96258" name="Rectangle 2"/>
          <p:cNvSpPr>
            <a:spLocks noGrp="1" noChangeArrowheads="1"/>
          </p:cNvSpPr>
          <p:nvPr>
            <p:ph type="title"/>
          </p:nvPr>
        </p:nvSpPr>
        <p:spPr/>
        <p:txBody>
          <a:bodyPr/>
          <a:lstStyle/>
          <a:p>
            <a:pPr eaLnBrk="1" hangingPunct="1"/>
            <a:r>
              <a:rPr lang="en-US" altLang="zh-CN" sz="4000"/>
              <a:t>Snooping Coherence Protocol</a:t>
            </a:r>
            <a:endParaRPr lang="en-US" altLang="zh-CN" sz="4000"/>
          </a:p>
        </p:txBody>
      </p:sp>
      <p:sp>
        <p:nvSpPr>
          <p:cNvPr id="96259" name="Rectangle 3"/>
          <p:cNvSpPr>
            <a:spLocks noGrp="1" noChangeArrowheads="1"/>
          </p:cNvSpPr>
          <p:nvPr>
            <p:ph type="body" idx="1"/>
          </p:nvPr>
        </p:nvSpPr>
        <p:spPr/>
        <p:txBody>
          <a:bodyPr/>
          <a:lstStyle/>
          <a:p>
            <a:pPr eaLnBrk="1" hangingPunct="1"/>
            <a:r>
              <a:rPr lang="en-US" altLang="zh-CN" b="1" dirty="0"/>
              <a:t>Write invalidate protocol</a:t>
            </a:r>
            <a:endParaRPr lang="en-US" altLang="zh-CN" b="1" dirty="0"/>
          </a:p>
          <a:p>
            <a:pPr eaLnBrk="1" hangingPunct="1">
              <a:buFontTx/>
              <a:buNone/>
            </a:pPr>
            <a:r>
              <a:rPr lang="en-US" altLang="zh-CN" b="1" dirty="0"/>
              <a:t>	</a:t>
            </a:r>
            <a:r>
              <a:rPr lang="en-US" altLang="zh-CN" dirty="0"/>
              <a:t>invalidate other copies on a write</a:t>
            </a:r>
            <a:endParaRPr lang="en-US" altLang="zh-CN" dirty="0"/>
          </a:p>
          <a:p>
            <a:pPr eaLnBrk="1" hangingPunct="1">
              <a:buFontTx/>
              <a:buNone/>
            </a:pPr>
            <a:endParaRPr lang="en-US" altLang="zh-CN" dirty="0"/>
          </a:p>
          <a:p>
            <a:pPr eaLnBrk="1" hangingPunct="1">
              <a:buFontTx/>
              <a:buNone/>
            </a:pPr>
            <a:endParaRPr lang="en-US" altLang="zh-CN" b="1" dirty="0"/>
          </a:p>
        </p:txBody>
      </p:sp>
      <p:sp>
        <p:nvSpPr>
          <p:cNvPr id="96260" name="Line 8"/>
          <p:cNvSpPr>
            <a:spLocks noChangeShapeType="1"/>
          </p:cNvSpPr>
          <p:nvPr/>
        </p:nvSpPr>
        <p:spPr bwMode="auto">
          <a:xfrm>
            <a:off x="3886200" y="5181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p:cNvSpPr>
            <a:spLocks noChangeShapeType="1"/>
          </p:cNvSpPr>
          <p:nvPr/>
        </p:nvSpPr>
        <p:spPr bwMode="auto">
          <a:xfrm>
            <a:off x="4076700" y="5181601"/>
            <a:ext cx="2019300" cy="380956"/>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p:cNvSpPr>
            <a:spLocks noChangeShapeType="1"/>
          </p:cNvSpPr>
          <p:nvPr/>
        </p:nvSpPr>
        <p:spPr bwMode="auto">
          <a:xfrm>
            <a:off x="4076700" y="5181600"/>
            <a:ext cx="4076700" cy="380951"/>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p:cNvSpPr txBox="1"/>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hard to regulate which core to write-back upon eviction</a:t>
            </a:r>
            <a:endParaRPr lang="en-US" altLang="zh-CN" sz="1600" b="1" kern="0" dirty="0">
              <a:solidFill>
                <a:srgbClr val="00B0F0"/>
              </a:solidFill>
            </a:endParaRPr>
          </a:p>
          <a:p>
            <a:pPr algn="r" eaLnBrk="1" hangingPunct="1">
              <a:buFontTx/>
              <a:buNone/>
              <a:defRPr/>
            </a:pPr>
            <a:r>
              <a:rPr lang="en-US" altLang="zh-CN" sz="1600" b="1" kern="0" dirty="0">
                <a:solidFill>
                  <a:srgbClr val="00B0F0"/>
                </a:solidFill>
              </a:rPr>
              <a:t> </a:t>
            </a:r>
            <a:endParaRPr lang="en-US" altLang="zh-CN" sz="1600" b="1" kern="0" dirty="0">
              <a:solidFill>
                <a:srgbClr val="00B0F0"/>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0" y="2993136"/>
            <a:ext cx="9144000" cy="3019407"/>
          </a:xfrm>
          <a:prstGeom prst="rect">
            <a:avLst/>
          </a:prstGeom>
        </p:spPr>
      </p:pic>
      <p:sp>
        <p:nvSpPr>
          <p:cNvPr id="96258" name="Rectangle 2"/>
          <p:cNvSpPr>
            <a:spLocks noGrp="1" noChangeArrowheads="1"/>
          </p:cNvSpPr>
          <p:nvPr>
            <p:ph type="title"/>
          </p:nvPr>
        </p:nvSpPr>
        <p:spPr/>
        <p:txBody>
          <a:bodyPr/>
          <a:lstStyle/>
          <a:p>
            <a:pPr eaLnBrk="1" hangingPunct="1"/>
            <a:r>
              <a:rPr lang="en-US" altLang="zh-CN" sz="4000"/>
              <a:t>Snooping Coherence Protocol</a:t>
            </a:r>
            <a:endParaRPr lang="en-US" altLang="zh-CN" sz="4000"/>
          </a:p>
        </p:txBody>
      </p:sp>
      <p:sp>
        <p:nvSpPr>
          <p:cNvPr id="96259" name="Rectangle 3"/>
          <p:cNvSpPr>
            <a:spLocks noGrp="1" noChangeArrowheads="1"/>
          </p:cNvSpPr>
          <p:nvPr>
            <p:ph type="body" idx="1"/>
          </p:nvPr>
        </p:nvSpPr>
        <p:spPr/>
        <p:txBody>
          <a:bodyPr/>
          <a:lstStyle/>
          <a:p>
            <a:pPr eaLnBrk="1" hangingPunct="1"/>
            <a:r>
              <a:rPr lang="en-US" altLang="zh-CN" b="1" dirty="0"/>
              <a:t>Write invalidate protocol</a:t>
            </a:r>
            <a:endParaRPr lang="en-US" altLang="zh-CN" b="1" dirty="0"/>
          </a:p>
          <a:p>
            <a:pPr eaLnBrk="1" hangingPunct="1">
              <a:buFontTx/>
              <a:buNone/>
            </a:pPr>
            <a:r>
              <a:rPr lang="en-US" altLang="zh-CN" b="1" dirty="0"/>
              <a:t>	</a:t>
            </a:r>
            <a:r>
              <a:rPr lang="en-US" altLang="zh-CN" dirty="0"/>
              <a:t>invalidate other copies on a write</a:t>
            </a:r>
            <a:endParaRPr lang="en-US" altLang="zh-CN" dirty="0"/>
          </a:p>
          <a:p>
            <a:pPr eaLnBrk="1" hangingPunct="1">
              <a:buFontTx/>
              <a:buNone/>
            </a:pPr>
            <a:endParaRPr lang="en-US" altLang="zh-CN" dirty="0"/>
          </a:p>
          <a:p>
            <a:pPr eaLnBrk="1" hangingPunct="1">
              <a:buFontTx/>
              <a:buNone/>
            </a:pPr>
            <a:endParaRPr lang="en-US" altLang="zh-CN" b="1" dirty="0"/>
          </a:p>
        </p:txBody>
      </p:sp>
      <p:sp>
        <p:nvSpPr>
          <p:cNvPr id="96260" name="Line 8"/>
          <p:cNvSpPr>
            <a:spLocks noChangeShapeType="1"/>
          </p:cNvSpPr>
          <p:nvPr/>
        </p:nvSpPr>
        <p:spPr bwMode="auto">
          <a:xfrm>
            <a:off x="3886200" y="5181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p:cNvSpPr>
            <a:spLocks noChangeShapeType="1"/>
          </p:cNvSpPr>
          <p:nvPr/>
        </p:nvSpPr>
        <p:spPr bwMode="auto">
          <a:xfrm>
            <a:off x="4076700" y="5181601"/>
            <a:ext cx="2019300" cy="380956"/>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p:cNvSpPr>
            <a:spLocks noChangeShapeType="1"/>
          </p:cNvSpPr>
          <p:nvPr/>
        </p:nvSpPr>
        <p:spPr bwMode="auto">
          <a:xfrm>
            <a:off x="4076700" y="5181600"/>
            <a:ext cx="4076700" cy="380951"/>
          </a:xfrm>
          <a:prstGeom prst="line">
            <a:avLst/>
          </a:prstGeom>
          <a:noFill/>
          <a:ln w="76200">
            <a:solidFill>
              <a:srgbClr val="00FF00"/>
            </a:solidFill>
            <a:rou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p:cNvSpPr txBox="1"/>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of memory ensures that memory already holds the latest value</a:t>
            </a:r>
            <a:endParaRPr lang="en-US" altLang="zh-CN" sz="1600" b="1" kern="0" dirty="0">
              <a:solidFill>
                <a:srgbClr val="00B0F0"/>
              </a:solidFill>
            </a:endParaRPr>
          </a:p>
          <a:p>
            <a:pPr algn="r" eaLnBrk="1" hangingPunct="1">
              <a:buFontTx/>
              <a:buNone/>
              <a:defRPr/>
            </a:pPr>
            <a:r>
              <a:rPr lang="en-US" altLang="zh-CN" sz="1600" b="1" kern="0" dirty="0">
                <a:solidFill>
                  <a:srgbClr val="00B0F0"/>
                </a:solidFill>
              </a:rPr>
              <a:t> </a:t>
            </a:r>
            <a:endParaRPr lang="en-US" altLang="zh-CN" sz="1600" b="1" kern="0" dirty="0">
              <a:solidFill>
                <a:srgbClr val="00B0F0"/>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p:cNvSpPr>
            <a:spLocks noGrp="1" noChangeArrowheads="1"/>
          </p:cNvSpPr>
          <p:nvPr>
            <p:ph type="title"/>
          </p:nvPr>
        </p:nvSpPr>
        <p:spPr/>
        <p:txBody>
          <a:bodyPr/>
          <a:lstStyle/>
          <a:p>
            <a:pPr eaLnBrk="1" hangingPunct="1"/>
            <a:r>
              <a:rPr lang="en-US" altLang="zh-CN" sz="4000"/>
              <a:t>Snooping Coherence Protocol</a:t>
            </a:r>
            <a:endParaRPr lang="en-US" altLang="zh-CN" sz="4000"/>
          </a:p>
        </p:txBody>
      </p:sp>
      <p:sp>
        <p:nvSpPr>
          <p:cNvPr id="98306" name="Rectangle 3"/>
          <p:cNvSpPr>
            <a:spLocks noGrp="1" noChangeArrowheads="1"/>
          </p:cNvSpPr>
          <p:nvPr>
            <p:ph type="body" idx="1"/>
          </p:nvPr>
        </p:nvSpPr>
        <p:spPr/>
        <p:txBody>
          <a:bodyPr/>
          <a:lstStyle/>
          <a:p>
            <a:pPr eaLnBrk="1" hangingPunct="1"/>
            <a:r>
              <a:rPr lang="en-US" altLang="zh-CN" b="1" dirty="0"/>
              <a:t>Write update/broadcast protocol</a:t>
            </a:r>
            <a:endParaRPr lang="en-US" altLang="zh-CN" b="1" dirty="0"/>
          </a:p>
          <a:p>
            <a:pPr eaLnBrk="1" hangingPunct="1">
              <a:buFontTx/>
              <a:buNone/>
            </a:pPr>
            <a:r>
              <a:rPr lang="en-US" altLang="zh-CN" b="1" dirty="0"/>
              <a:t>	</a:t>
            </a:r>
            <a:r>
              <a:rPr lang="en-US" altLang="zh-CN" dirty="0"/>
              <a:t>update all cached copies of a data item when that item is written</a:t>
            </a:r>
            <a:endParaRPr lang="en-US" altLang="zh-CN" dirty="0"/>
          </a:p>
          <a:p>
            <a:pPr eaLnBrk="1" hangingPunct="1">
              <a:buFontTx/>
              <a:buNone/>
            </a:pPr>
            <a:endParaRPr lang="en-US" altLang="zh-CN" dirty="0"/>
          </a:p>
          <a:p>
            <a:pPr eaLnBrk="1" hangingPunct="1">
              <a:buFontTx/>
              <a:buNone/>
            </a:pPr>
            <a:r>
              <a:rPr lang="en-US" altLang="zh-CN" dirty="0"/>
              <a:t>	consume more bandwidth</a:t>
            </a:r>
            <a:endParaRPr lang="en-US" altLang="zh-CN" b="1"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99330" name="Rectangle 3"/>
          <p:cNvSpPr>
            <a:spLocks noGrp="1" noChangeArrowheads="1"/>
          </p:cNvSpPr>
          <p:nvPr>
            <p:ph type="body" idx="1"/>
          </p:nvPr>
        </p:nvSpPr>
        <p:spPr/>
        <p:txBody>
          <a:bodyPr/>
          <a:lstStyle/>
          <a:p>
            <a:pPr eaLnBrk="1" hangingPunct="1"/>
            <a:r>
              <a:rPr lang="en-US" altLang="zh-CN">
                <a:solidFill>
                  <a:srgbClr val="00B0F0"/>
                </a:solidFill>
              </a:rPr>
              <a:t>To perform an invalidate, the processor simply acquires bus access and broadcasts the address to be invalidated on the bus</a:t>
            </a:r>
            <a:endParaRPr lang="en-US" altLang="zh-CN">
              <a:solidFill>
                <a:srgbClr val="00B0F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00354" name="Rectangle 3"/>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endParaRPr lang="en-US" altLang="zh-CN"/>
          </a:p>
          <a:p>
            <a:pPr eaLnBrk="1" hangingPunct="1"/>
            <a:r>
              <a:rPr lang="en-US" altLang="zh-CN">
                <a:solidFill>
                  <a:srgbClr val="00B0F0"/>
                </a:solidFill>
              </a:rPr>
              <a:t>All processors continuously snoop on the bus, watching the addresses</a:t>
            </a:r>
            <a:endParaRPr lang="en-US" altLang="zh-CN">
              <a:solidFill>
                <a:srgbClr val="00B0F0"/>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01378" name="Rectangle 3"/>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endParaRPr lang="en-US" altLang="zh-CN"/>
          </a:p>
          <a:p>
            <a:pPr eaLnBrk="1" hangingPunct="1"/>
            <a:r>
              <a:rPr lang="en-US" altLang="zh-CN"/>
              <a:t>All processors continuously snoop on the bus, watching the addresses</a:t>
            </a:r>
            <a:endParaRPr lang="en-US" altLang="zh-CN"/>
          </a:p>
          <a:p>
            <a:pPr eaLnBrk="1" hangingPunct="1"/>
            <a:r>
              <a:rPr lang="en-US" altLang="zh-CN">
                <a:solidFill>
                  <a:srgbClr val="00B0F0"/>
                </a:solidFill>
              </a:rPr>
              <a:t>The processors check whether the address on the bus is in their cache;</a:t>
            </a:r>
            <a:endParaRPr lang="en-US" altLang="zh-CN">
              <a:solidFill>
                <a:srgbClr val="00B0F0"/>
              </a:solidFill>
            </a:endParaRPr>
          </a:p>
          <a:p>
            <a:pPr eaLnBrk="1" hangingPunct="1">
              <a:buFontTx/>
              <a:buNone/>
            </a:pPr>
            <a:r>
              <a:rPr lang="en-US" altLang="zh-CN">
                <a:solidFill>
                  <a:srgbClr val="00B0F0"/>
                </a:solidFill>
              </a:rPr>
              <a:t>	if so, the corresponding data block in the cache is invalidated.</a:t>
            </a:r>
            <a:endParaRPr lang="en-US" altLang="zh-CN">
              <a:solidFill>
                <a:srgbClr val="00B0F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ChangeArrowheads="1"/>
          </p:cNvSpPr>
          <p:nvPr>
            <p:ph type="title"/>
          </p:nvPr>
        </p:nvSpPr>
        <p:spPr>
          <a:xfrm>
            <a:off x="0" y="3276600"/>
            <a:ext cx="9144000" cy="1143000"/>
          </a:xfrm>
          <a:solidFill>
            <a:schemeClr val="bg1"/>
          </a:solidFill>
          <a:ln>
            <a:solidFill>
              <a:schemeClr val="bg1"/>
            </a:solidFill>
            <a:miter lim="800000"/>
          </a:ln>
        </p:spPr>
        <p:txBody>
          <a:bodyPr/>
          <a:lstStyle/>
          <a:p>
            <a:pPr eaLnBrk="1" hangingPunct="1"/>
            <a:r>
              <a:rPr lang="en-US" altLang="zh-CN" sz="7200"/>
              <a:t>multiprocessors</a:t>
            </a:r>
            <a:br>
              <a:rPr lang="en-US" altLang="zh-CN" sz="8000"/>
            </a:br>
            <a:r>
              <a:rPr lang="en-US" altLang="zh-CN" sz="4000">
                <a:solidFill>
                  <a:schemeClr val="bg1"/>
                </a:solidFill>
              </a:rPr>
              <a:t>multiple instruction streams</a:t>
            </a:r>
            <a:br>
              <a:rPr lang="en-US" altLang="zh-CN" sz="4000">
                <a:solidFill>
                  <a:schemeClr val="bg1"/>
                </a:solidFill>
              </a:rPr>
            </a:br>
            <a:r>
              <a:rPr lang="en-US" altLang="zh-CN" sz="4000">
                <a:solidFill>
                  <a:schemeClr val="bg1"/>
                </a:solidFill>
              </a:rPr>
              <a:t>multiple data streams</a:t>
            </a:r>
            <a:endParaRPr lang="en-US" altLang="zh-CN" sz="4000">
              <a:solidFill>
                <a:schemeClr val="bg1"/>
              </a:solidFill>
            </a:endParaRPr>
          </a:p>
        </p:txBody>
      </p:sp>
      <p:sp>
        <p:nvSpPr>
          <p:cNvPr id="24578" name="Text Box 3"/>
          <p:cNvSpPr txBox="1">
            <a:spLocks noChangeArrowheads="1"/>
          </p:cNvSpPr>
          <p:nvPr/>
        </p:nvSpPr>
        <p:spPr bwMode="auto">
          <a:xfrm>
            <a:off x="0" y="3810000"/>
            <a:ext cx="91440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computers consisting of tightly coupled processors</a:t>
            </a: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6" name="Text Box 4"/>
          <p:cNvSpPr txBox="1">
            <a:spLocks noChangeArrowheads="1"/>
          </p:cNvSpPr>
          <p:nvPr/>
        </p:nvSpPr>
        <p:spPr bwMode="auto">
          <a:xfrm>
            <a:off x="0" y="4800600"/>
            <a:ext cx="4191000" cy="1373188"/>
          </a:xfrm>
          <a:prstGeom prst="rect">
            <a:avLst/>
          </a:prstGeom>
          <a:noFill/>
          <a:ln w="9525">
            <a:noFill/>
            <a:miter lim="800000"/>
          </a:ln>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defRPr/>
            </a:pPr>
            <a:r>
              <a:rPr kumimoji="0" lang="en-US" altLang="zh-CN" sz="2800" b="0" i="0" u="none" strike="noStrike" kern="1200" cap="none" spc="0" normalizeH="0" baseline="0" noProof="0" dirty="0" err="1">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Muticore</a:t>
            </a:r>
            <a:r>
              <a:rPr kumimoji="0" lang="en-US" altLang="zh-CN" sz="2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Single-chip systems with multiple cores</a:t>
            </a:r>
            <a:endParaRPr kumimoji="0" lang="en-US" altLang="zh-CN" sz="2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7" name="Text Box 5"/>
          <p:cNvSpPr txBox="1">
            <a:spLocks noChangeArrowheads="1"/>
          </p:cNvSpPr>
          <p:nvPr/>
        </p:nvSpPr>
        <p:spPr bwMode="auto">
          <a:xfrm>
            <a:off x="4419600" y="4800600"/>
            <a:ext cx="4724400" cy="1373188"/>
          </a:xfrm>
          <a:prstGeom prst="rect">
            <a:avLst/>
          </a:prstGeom>
          <a:noFill/>
          <a:ln w="9525">
            <a:noFill/>
            <a:miter lim="800000"/>
          </a:ln>
        </p:spPr>
        <p:txBody>
          <a:bodyPr>
            <a:spAutoFit/>
          </a:bodyPr>
          <a:lstStyle/>
          <a:p>
            <a:pPr marL="0" marR="0" lvl="0" indent="0" algn="r" defTabSz="914400" rtl="0" eaLnBrk="1" fontAlgn="base" latinLnBrk="0" hangingPunct="1">
              <a:lnSpc>
                <a:spcPct val="100000"/>
              </a:lnSpc>
              <a:spcBef>
                <a:spcPct val="50000"/>
              </a:spcBef>
              <a:spcAft>
                <a:spcPct val="0"/>
              </a:spcAft>
              <a:buClrTx/>
              <a:buSzTx/>
              <a:buFontTx/>
              <a:buNone/>
              <a:defRPr/>
            </a:pPr>
            <a:r>
              <a:rPr kumimoji="0" lang="en-US" altLang="zh-CN" sz="28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Multi-chip computers      </a:t>
            </a:r>
            <a:r>
              <a:rPr kumimoji="0" lang="en-US" altLang="zh-CN" sz="2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each chip may be a </a:t>
            </a:r>
            <a:r>
              <a:rPr kumimoji="0" lang="en-US" altLang="zh-CN" sz="2800" b="0" i="0" u="none" strike="noStrike" kern="120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cs typeface="+mn-cs"/>
              </a:rPr>
              <a:t>multicore</a:t>
            </a:r>
            <a:r>
              <a:rPr kumimoji="0" lang="en-US" altLang="zh-CN" sz="2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sys</a:t>
            </a:r>
            <a:endParaRPr kumimoji="0" lang="en-US" altLang="zh-CN" sz="28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01378" name="Rectangle 3"/>
          <p:cNvSpPr>
            <a:spLocks noGrp="1" noChangeArrowheads="1"/>
          </p:cNvSpPr>
          <p:nvPr>
            <p:ph type="body" idx="1"/>
          </p:nvPr>
        </p:nvSpPr>
        <p:spPr/>
        <p:txBody>
          <a:bodyPr/>
          <a:lstStyle/>
          <a:p>
            <a:pPr eaLnBrk="1" hangingPunct="1"/>
            <a:r>
              <a:rPr lang="en-US" altLang="zh-CN" dirty="0"/>
              <a:t>To perform an invalidate, the processor simply acquires bus access and broadcasts the address to be invalidated on the bus</a:t>
            </a:r>
            <a:endParaRPr lang="en-US" altLang="zh-CN" dirty="0"/>
          </a:p>
          <a:p>
            <a:pPr eaLnBrk="1" hangingPunct="1"/>
            <a:r>
              <a:rPr lang="en-US" altLang="zh-CN" dirty="0"/>
              <a:t>All processors continuously snoop on the bus, watching the addresses</a:t>
            </a:r>
            <a:endParaRPr lang="en-US" altLang="zh-CN" dirty="0"/>
          </a:p>
          <a:p>
            <a:pPr eaLnBrk="1" hangingPunct="1"/>
            <a:r>
              <a:rPr lang="en-US" altLang="zh-CN" dirty="0">
                <a:solidFill>
                  <a:srgbClr val="00B0F0"/>
                </a:solidFill>
              </a:rPr>
              <a:t>If a processor finds that it has a dirty copy of a requested cache block,</a:t>
            </a:r>
            <a:endParaRPr lang="en-US" altLang="zh-CN" dirty="0">
              <a:solidFill>
                <a:srgbClr val="00B0F0"/>
              </a:solidFill>
            </a:endParaRPr>
          </a:p>
          <a:p>
            <a:pPr eaLnBrk="1" hangingPunct="1">
              <a:buFontTx/>
              <a:buNone/>
            </a:pPr>
            <a:r>
              <a:rPr lang="en-US" altLang="zh-CN" dirty="0">
                <a:solidFill>
                  <a:srgbClr val="00B0F0"/>
                </a:solidFill>
              </a:rPr>
              <a:t>	it provides that cache block and causes memory/L3 access to be aborted.</a:t>
            </a:r>
            <a:endParaRPr lang="en-US" altLang="zh-CN" dirty="0">
              <a:solidFill>
                <a:srgbClr val="00B0F0"/>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endParaRPr lang="en-US" altLang="zh-CN" sz="200" dirty="0">
              <a:solidFill>
                <a:schemeClr val="bg1"/>
              </a:solidFill>
            </a:endParaRPr>
          </a:p>
        </p:txBody>
      </p:sp>
      <p:sp>
        <p:nvSpPr>
          <p:cNvPr id="5" name="Rectangle 2"/>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t>how to implement?</a:t>
            </a:r>
            <a:br>
              <a:rPr lang="en-US" altLang="zh-CN" kern="0" dirty="0"/>
            </a:br>
            <a:endParaRPr lang="en-US" altLang="zh-CN" kern="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Write Invalidate Protocol</a:t>
            </a:r>
            <a:endParaRPr lang="en-US" dirty="0"/>
          </a:p>
        </p:txBody>
      </p:sp>
      <p:sp>
        <p:nvSpPr>
          <p:cNvPr id="3" name="Content Placeholder 2"/>
          <p:cNvSpPr>
            <a:spLocks noGrp="1"/>
          </p:cNvSpPr>
          <p:nvPr>
            <p:ph idx="1"/>
          </p:nvPr>
        </p:nvSpPr>
        <p:spPr/>
        <p:txBody>
          <a:bodyPr/>
          <a:lstStyle/>
          <a:p>
            <a:r>
              <a:rPr lang="en-US" dirty="0"/>
              <a:t>I</a:t>
            </a:r>
            <a:r>
              <a:rPr lang="en-US" dirty="0"/>
              <a:t>ncoporate a finite-state controller in each core</a:t>
            </a:r>
            <a:endParaRPr lang="en-US" dirty="0"/>
          </a:p>
          <a:p>
            <a:r>
              <a:rPr lang="en-US" dirty="0"/>
              <a:t>R</a:t>
            </a:r>
            <a:r>
              <a:rPr lang="en-US" dirty="0"/>
              <a:t>epspond to requests from the processor in the core and from the bus (or other broadcast medium)</a:t>
            </a:r>
            <a:endParaRPr lang="en-US" dirty="0"/>
          </a:p>
          <a:p>
            <a:r>
              <a:rPr lang="en-US" dirty="0"/>
              <a:t>C</a:t>
            </a:r>
            <a:r>
              <a:rPr lang="en-US" dirty="0"/>
              <a:t>hange the state of the selected cache block</a:t>
            </a:r>
            <a:endParaRPr lang="en-US" dirty="0"/>
          </a:p>
          <a:p>
            <a:r>
              <a:rPr lang="en-US" dirty="0"/>
              <a:t>U</a:t>
            </a:r>
            <a:r>
              <a:rPr lang="en-US" dirty="0"/>
              <a:t>se</a:t>
            </a:r>
            <a:r>
              <a:rPr lang="en-US" dirty="0"/>
              <a:t> the bus to access data or to invalidate it</a:t>
            </a:r>
            <a:endParaRPr lang="en-US" dirty="0"/>
          </a:p>
          <a:p>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02402" name="Rectangle 3"/>
          <p:cNvSpPr>
            <a:spLocks noGrp="1" noChangeArrowheads="1"/>
          </p:cNvSpPr>
          <p:nvPr>
            <p:ph type="body" idx="1"/>
          </p:nvPr>
        </p:nvSpPr>
        <p:spPr/>
        <p:txBody>
          <a:bodyPr/>
          <a:lstStyle/>
          <a:p>
            <a:pPr eaLnBrk="1" hangingPunct="1">
              <a:buFontTx/>
              <a:buNone/>
            </a:pPr>
            <a:r>
              <a:rPr lang="en-US" altLang="zh-CN" b="1" dirty="0">
                <a:solidFill>
                  <a:srgbClr val="00B0F0"/>
                </a:solidFill>
              </a:rPr>
              <a:t>MSI</a:t>
            </a:r>
            <a:r>
              <a:rPr lang="en-US" altLang="zh-CN" b="1" dirty="0"/>
              <a:t> protocol: </a:t>
            </a:r>
            <a:r>
              <a:rPr lang="en-US" altLang="zh-CN" dirty="0"/>
              <a:t>three block states</a:t>
            </a:r>
            <a:endParaRPr lang="en-US" altLang="zh-CN" b="1" dirty="0"/>
          </a:p>
          <a:p>
            <a:pPr eaLnBrk="1" hangingPunct="1"/>
            <a:r>
              <a:rPr lang="en-US" altLang="zh-CN" b="1" dirty="0">
                <a:solidFill>
                  <a:srgbClr val="00B0F0"/>
                </a:solidFill>
              </a:rPr>
              <a:t>I</a:t>
            </a:r>
            <a:r>
              <a:rPr lang="en-US" altLang="zh-CN" b="1" dirty="0"/>
              <a:t>nvalid</a:t>
            </a:r>
            <a:endParaRPr lang="en-US" altLang="zh-CN" b="1" dirty="0"/>
          </a:p>
          <a:p>
            <a:pPr eaLnBrk="1" hangingPunct="1"/>
            <a:r>
              <a:rPr lang="en-US" altLang="zh-CN" b="1" dirty="0">
                <a:solidFill>
                  <a:srgbClr val="00B0F0"/>
                </a:solidFill>
              </a:rPr>
              <a:t>S</a:t>
            </a:r>
            <a:r>
              <a:rPr lang="en-US" altLang="zh-CN" b="1" dirty="0"/>
              <a:t>hared</a:t>
            </a:r>
            <a:endParaRPr lang="en-US" altLang="zh-CN" b="1" dirty="0"/>
          </a:p>
          <a:p>
            <a:pPr eaLnBrk="1" hangingPunct="1">
              <a:buFontTx/>
              <a:buNone/>
            </a:pPr>
            <a:r>
              <a:rPr lang="en-US" altLang="zh-CN" dirty="0"/>
              <a:t>	indicates that the block in the private cache is potentially shared</a:t>
            </a:r>
            <a:endParaRPr lang="en-US" altLang="zh-CN" dirty="0"/>
          </a:p>
          <a:p>
            <a:pPr eaLnBrk="1" hangingPunct="1"/>
            <a:r>
              <a:rPr lang="en-US" altLang="zh-CN" b="1" dirty="0">
                <a:solidFill>
                  <a:srgbClr val="00B0F0"/>
                </a:solidFill>
              </a:rPr>
              <a:t>M</a:t>
            </a:r>
            <a:r>
              <a:rPr lang="en-US" altLang="zh-CN" b="1" dirty="0"/>
              <a:t>odified</a:t>
            </a:r>
            <a:endParaRPr lang="en-US" altLang="zh-CN" b="1" dirty="0"/>
          </a:p>
          <a:p>
            <a:pPr eaLnBrk="1" hangingPunct="1">
              <a:buFontTx/>
              <a:buNone/>
            </a:pPr>
            <a:r>
              <a:rPr lang="en-US" altLang="zh-CN" dirty="0"/>
              <a:t>	indicates that the block has been updated in the private cache;</a:t>
            </a:r>
            <a:endParaRPr lang="en-US" altLang="zh-CN" dirty="0"/>
          </a:p>
          <a:p>
            <a:pPr eaLnBrk="1" hangingPunct="1">
              <a:buFontTx/>
              <a:buNone/>
            </a:pPr>
            <a:r>
              <a:rPr lang="en-US" altLang="zh-CN" dirty="0"/>
              <a:t>	implies that the block is </a:t>
            </a:r>
            <a:r>
              <a:rPr lang="en-US" altLang="zh-CN" b="1" dirty="0"/>
              <a:t>exclusive</a:t>
            </a:r>
            <a:endParaRPr lang="en-US" altLang="zh-CN" b="1"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4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0" name="Rectangle 3"/>
          <p:cNvSpPr>
            <a:spLocks noGrp="1" noChangeArrowheads="1"/>
          </p:cNvSpPr>
          <p:nvPr>
            <p:ph type="title"/>
          </p:nvPr>
        </p:nvSpPr>
        <p:spPr>
          <a:xfrm>
            <a:off x="0" y="0"/>
            <a:ext cx="9144000" cy="457200"/>
          </a:xfrm>
        </p:spPr>
        <p:txBody>
          <a:bodyPr/>
          <a:lstStyle/>
          <a:p>
            <a:pPr eaLnBrk="1" hangingPunct="1"/>
            <a:r>
              <a:rPr lang="en-US" altLang="zh-CN" dirty="0"/>
              <a:t>Write Invalidate Protocol</a:t>
            </a:r>
            <a:endParaRPr lang="en-US" altLang="zh-CN" dirty="0"/>
          </a:p>
        </p:txBody>
      </p:sp>
      <p:sp>
        <p:nvSpPr>
          <p:cNvPr id="104451" name="AutoShape 13"/>
          <p:cNvSpPr>
            <a:spLocks noChangeArrowheads="1"/>
          </p:cNvSpPr>
          <p:nvPr/>
        </p:nvSpPr>
        <p:spPr bwMode="auto">
          <a:xfrm>
            <a:off x="914400" y="838200"/>
            <a:ext cx="838200" cy="38100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4452" name="AutoShape 13"/>
          <p:cNvSpPr>
            <a:spLocks noChangeArrowheads="1"/>
          </p:cNvSpPr>
          <p:nvPr/>
        </p:nvSpPr>
        <p:spPr bwMode="auto">
          <a:xfrm>
            <a:off x="914400" y="4876800"/>
            <a:ext cx="838200" cy="16764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 name="TextBox 2"/>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endParaRPr lang="en-US" sz="15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p:cNvSpPr>
            <a:spLocks noGrp="1" noChangeArrowheads="1"/>
          </p:cNvSpPr>
          <p:nvPr>
            <p:ph type="title"/>
          </p:nvPr>
        </p:nvSpPr>
        <p:spPr>
          <a:xfrm>
            <a:off x="0" y="0"/>
            <a:ext cx="9144000" cy="457200"/>
          </a:xfrm>
        </p:spPr>
        <p:txBody>
          <a:bodyPr/>
          <a:lstStyle/>
          <a:p>
            <a:pPr eaLnBrk="1" hangingPunct="1"/>
            <a:r>
              <a:rPr lang="en-US" altLang="zh-CN" dirty="0"/>
              <a:t>Write Invalidate Protocol</a:t>
            </a:r>
            <a:endParaRPr lang="en-US" altLang="zh-CN" dirty="0"/>
          </a:p>
        </p:txBody>
      </p:sp>
      <p:sp>
        <p:nvSpPr>
          <p:cNvPr id="106499" name="AutoShape 13"/>
          <p:cNvSpPr>
            <a:spLocks noChangeArrowheads="1"/>
          </p:cNvSpPr>
          <p:nvPr/>
        </p:nvSpPr>
        <p:spPr bwMode="auto">
          <a:xfrm>
            <a:off x="914400" y="838200"/>
            <a:ext cx="838200" cy="38100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p:cNvSpPr>
            <a:spLocks noChangeArrowheads="1"/>
          </p:cNvSpPr>
          <p:nvPr/>
        </p:nvSpPr>
        <p:spPr bwMode="auto">
          <a:xfrm>
            <a:off x="914400" y="4876800"/>
            <a:ext cx="838200" cy="16764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1" name="Line 8"/>
          <p:cNvSpPr>
            <a:spLocks noChangeShapeType="1"/>
          </p:cNvSpPr>
          <p:nvPr/>
        </p:nvSpPr>
        <p:spPr bwMode="auto">
          <a:xfrm>
            <a:off x="0" y="2286000"/>
            <a:ext cx="7620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2" name="Line 8"/>
          <p:cNvSpPr>
            <a:spLocks noChangeShapeType="1"/>
          </p:cNvSpPr>
          <p:nvPr/>
        </p:nvSpPr>
        <p:spPr bwMode="auto">
          <a:xfrm>
            <a:off x="0" y="2743200"/>
            <a:ext cx="89916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3" name="Line 8"/>
          <p:cNvSpPr>
            <a:spLocks noChangeShapeType="1"/>
          </p:cNvSpPr>
          <p:nvPr/>
        </p:nvSpPr>
        <p:spPr bwMode="auto">
          <a:xfrm>
            <a:off x="0" y="4876800"/>
            <a:ext cx="89916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p:cNvSpPr txBox="1">
            <a:spLocks noChangeArrowheads="1"/>
          </p:cNvSpPr>
          <p:nvPr/>
        </p:nvSpPr>
        <p:spPr bwMode="auto">
          <a:xfrm>
            <a:off x="5659438" y="1244600"/>
            <a:ext cx="348456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Line 8"/>
          <p:cNvSpPr>
            <a:spLocks noChangeShapeType="1"/>
          </p:cNvSpPr>
          <p:nvPr/>
        </p:nvSpPr>
        <p:spPr bwMode="auto">
          <a:xfrm>
            <a:off x="0" y="4392000"/>
            <a:ext cx="7620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 Box 4"/>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replacement</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TextBox 13"/>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endParaRPr lang="en-US" sz="15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p:cNvSpPr>
            <a:spLocks noGrp="1" noChangeArrowheads="1"/>
          </p:cNvSpPr>
          <p:nvPr>
            <p:ph type="title"/>
          </p:nvPr>
        </p:nvSpPr>
        <p:spPr>
          <a:xfrm>
            <a:off x="0" y="0"/>
            <a:ext cx="9144000" cy="457200"/>
          </a:xfrm>
        </p:spPr>
        <p:txBody>
          <a:bodyPr/>
          <a:lstStyle/>
          <a:p>
            <a:pPr eaLnBrk="1" hangingPunct="1"/>
            <a:r>
              <a:rPr lang="en-US" altLang="zh-CN" dirty="0"/>
              <a:t>Write Invalidate Protocol</a:t>
            </a:r>
            <a:endParaRPr lang="en-US" altLang="zh-CN" dirty="0"/>
          </a:p>
        </p:txBody>
      </p:sp>
      <p:sp>
        <p:nvSpPr>
          <p:cNvPr id="106499" name="AutoShape 13"/>
          <p:cNvSpPr>
            <a:spLocks noChangeArrowheads="1"/>
          </p:cNvSpPr>
          <p:nvPr/>
        </p:nvSpPr>
        <p:spPr bwMode="auto">
          <a:xfrm>
            <a:off x="914400" y="838200"/>
            <a:ext cx="838200" cy="38100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p:cNvSpPr>
            <a:spLocks noChangeArrowheads="1"/>
          </p:cNvSpPr>
          <p:nvPr/>
        </p:nvSpPr>
        <p:spPr bwMode="auto">
          <a:xfrm>
            <a:off x="914400" y="4876800"/>
            <a:ext cx="838200" cy="16764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p:cNvSpPr txBox="1">
            <a:spLocks noChangeArrowheads="1"/>
          </p:cNvSpPr>
          <p:nvPr/>
        </p:nvSpPr>
        <p:spPr bwMode="auto">
          <a:xfrm>
            <a:off x="1878870" y="1244600"/>
            <a:ext cx="72651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lang="en-US" altLang="zh-CN" b="1" dirty="0">
                <a:solidFill>
                  <a:srgbClr val="00B0F0"/>
                </a:solidFill>
                <a:latin typeface="Arial" panose="020B0604020202020204" pitchFamily="34" charset="0"/>
              </a:rPr>
              <a:t>u</a:t>
            </a:r>
            <a:r>
              <a:rPr kumimoji="0" lang="en-US" altLang="zh-CN" sz="3200" b="1"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pdate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memory to simplify protocol </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5" name="Line 8"/>
          <p:cNvSpPr>
            <a:spLocks noChangeShapeType="1"/>
          </p:cNvSpPr>
          <p:nvPr/>
        </p:nvSpPr>
        <p:spPr bwMode="auto">
          <a:xfrm>
            <a:off x="0" y="5638800"/>
            <a:ext cx="89916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endParaRPr lang="en-US" sz="15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4" name="Text Box 4"/>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5.4</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p:cNvSpPr>
            <a:spLocks noGrp="1" noChangeArrowheads="1"/>
          </p:cNvSpPr>
          <p:nvPr>
            <p:ph type="title"/>
          </p:nvPr>
        </p:nvSpPr>
        <p:spPr>
          <a:xfrm>
            <a:off x="0" y="0"/>
            <a:ext cx="9144000" cy="457200"/>
          </a:xfrm>
        </p:spPr>
        <p:txBody>
          <a:bodyPr/>
          <a:lstStyle/>
          <a:p>
            <a:pPr eaLnBrk="1" hangingPunct="1"/>
            <a:r>
              <a:rPr lang="en-US" altLang="zh-CN" dirty="0"/>
              <a:t>Write Invalidate Protocol</a:t>
            </a:r>
            <a:endParaRPr lang="en-US" altLang="zh-CN" dirty="0"/>
          </a:p>
        </p:txBody>
      </p:sp>
      <p:sp>
        <p:nvSpPr>
          <p:cNvPr id="106499" name="AutoShape 13"/>
          <p:cNvSpPr>
            <a:spLocks noChangeArrowheads="1"/>
          </p:cNvSpPr>
          <p:nvPr/>
        </p:nvSpPr>
        <p:spPr bwMode="auto">
          <a:xfrm>
            <a:off x="914400" y="838200"/>
            <a:ext cx="838200" cy="38100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p:cNvSpPr>
            <a:spLocks noChangeArrowheads="1"/>
          </p:cNvSpPr>
          <p:nvPr/>
        </p:nvSpPr>
        <p:spPr bwMode="auto">
          <a:xfrm>
            <a:off x="914400" y="4876800"/>
            <a:ext cx="838200" cy="1676400"/>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p:cNvSpPr txBox="1">
            <a:spLocks noChangeArrowheads="1"/>
          </p:cNvSpPr>
          <p:nvPr/>
        </p:nvSpPr>
        <p:spPr bwMode="auto">
          <a:xfrm>
            <a:off x="1951005" y="1244600"/>
            <a:ext cx="71929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need also place cache block on bus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6" name="Line 8"/>
          <p:cNvSpPr>
            <a:spLocks noChangeShapeType="1"/>
          </p:cNvSpPr>
          <p:nvPr/>
        </p:nvSpPr>
        <p:spPr bwMode="auto">
          <a:xfrm>
            <a:off x="0" y="6781800"/>
            <a:ext cx="89916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endParaRPr lang="en-US" sz="15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0" name="Text Box 4"/>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5.6</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Text Box 4"/>
          <p:cNvSpPr txBox="1">
            <a:spLocks noChangeArrowheads="1"/>
          </p:cNvSpPr>
          <p:nvPr/>
        </p:nvSpPr>
        <p:spPr bwMode="auto">
          <a:xfrm>
            <a:off x="4850521" y="1765587"/>
            <a:ext cx="42995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to service write miss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endParaRPr lang="en-US" altLang="zh-CN" sz="200" dirty="0">
              <a:solidFill>
                <a:schemeClr val="bg1"/>
              </a:solidFill>
            </a:endParaRPr>
          </a:p>
        </p:txBody>
      </p:sp>
      <p:sp>
        <p:nvSpPr>
          <p:cNvPr id="5" name="Rectangle 2"/>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t>how do states transit?</a:t>
            </a:r>
            <a:br>
              <a:rPr lang="en-US" altLang="zh-CN" kern="0" dirty="0"/>
            </a:br>
            <a:endParaRPr lang="en-US" altLang="zh-CN" kern="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1982343" y="1219200"/>
            <a:ext cx="5077558" cy="5572125"/>
          </a:xfrm>
          <a:prstGeom prst="rect">
            <a:avLst/>
          </a:prstGeom>
        </p:spPr>
      </p:pic>
      <p:sp>
        <p:nvSpPr>
          <p:cNvPr id="108545"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08547" name="Line 8"/>
          <p:cNvSpPr>
            <a:spLocks noChangeShapeType="1"/>
          </p:cNvSpPr>
          <p:nvPr/>
        </p:nvSpPr>
        <p:spPr bwMode="auto">
          <a:xfrm>
            <a:off x="5715000" y="53340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8548" name="矩形 4"/>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2"/>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8549" name="Text Box 4"/>
          <p:cNvSpPr txBox="1">
            <a:spLocks noChangeArrowheads="1"/>
          </p:cNvSpPr>
          <p:nvPr/>
        </p:nvSpPr>
        <p:spPr bwMode="auto">
          <a:xfrm>
            <a:off x="4956175" y="3733800"/>
            <a:ext cx="4187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processor requests on arcs</a:t>
            </a:r>
            <a:endPar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altLang="zh-CN"/>
              <a:t>Exploiting TLP</a:t>
            </a:r>
            <a:endParaRPr lang="en-US" altLang="zh-CN"/>
          </a:p>
        </p:txBody>
      </p:sp>
      <p:sp>
        <p:nvSpPr>
          <p:cNvPr id="26626" name="Rectangle 3"/>
          <p:cNvSpPr>
            <a:spLocks noGrp="1" noChangeArrowheads="1"/>
          </p:cNvSpPr>
          <p:nvPr>
            <p:ph type="body" idx="1"/>
          </p:nvPr>
        </p:nvSpPr>
        <p:spPr/>
        <p:txBody>
          <a:bodyPr/>
          <a:lstStyle/>
          <a:p>
            <a:pPr eaLnBrk="1" hangingPunct="1">
              <a:buFontTx/>
              <a:buNone/>
            </a:pPr>
            <a:r>
              <a:rPr lang="en-US" altLang="zh-CN" dirty="0"/>
              <a:t>two software models</a:t>
            </a:r>
            <a:endParaRPr lang="en-US" altLang="zh-CN" dirty="0"/>
          </a:p>
          <a:p>
            <a:pPr eaLnBrk="1" hangingPunct="1"/>
            <a:r>
              <a:rPr lang="en-US" altLang="zh-CN" b="1" dirty="0"/>
              <a:t>Parallel processing</a:t>
            </a:r>
            <a:endParaRPr lang="en-US" altLang="zh-CN" b="1" dirty="0"/>
          </a:p>
          <a:p>
            <a:pPr eaLnBrk="1" hangingPunct="1">
              <a:buFontTx/>
              <a:buNone/>
            </a:pPr>
            <a:r>
              <a:rPr lang="en-US" altLang="zh-CN" dirty="0"/>
              <a:t>	the execution of a tightly coupled set of threads collaborating </a:t>
            </a:r>
            <a:r>
              <a:rPr lang="en-US" altLang="zh-CN" dirty="0">
                <a:solidFill>
                  <a:srgbClr val="00B0F0"/>
                </a:solidFill>
              </a:rPr>
              <a:t>on a single task</a:t>
            </a:r>
            <a:endParaRPr lang="en-US" altLang="zh-CN" dirty="0">
              <a:solidFill>
                <a:srgbClr val="00B0F0"/>
              </a:solidFill>
            </a:endParaRPr>
          </a:p>
          <a:p>
            <a:pPr eaLnBrk="1" hangingPunct="1"/>
            <a:r>
              <a:rPr lang="en-US" altLang="zh-CN" b="1" dirty="0"/>
              <a:t>Request-level parallelism</a:t>
            </a:r>
            <a:endParaRPr lang="en-US" altLang="zh-CN" b="1" dirty="0"/>
          </a:p>
          <a:p>
            <a:pPr eaLnBrk="1" hangingPunct="1">
              <a:buFontTx/>
              <a:buNone/>
            </a:pPr>
            <a:r>
              <a:rPr lang="en-US" altLang="zh-CN" dirty="0"/>
              <a:t>	the execution of </a:t>
            </a:r>
            <a:r>
              <a:rPr lang="en-US" altLang="zh-CN" dirty="0">
                <a:solidFill>
                  <a:srgbClr val="00B0F0"/>
                </a:solidFill>
              </a:rPr>
              <a:t>multiple, relatively independent processes </a:t>
            </a:r>
            <a:r>
              <a:rPr lang="en-US" altLang="zh-CN" dirty="0"/>
              <a:t>that may originate from one or more users </a:t>
            </a:r>
            <a:endParaRPr lang="en-US" altLang="zh-CN"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1"/>
          <a:stretch>
            <a:fillRect/>
          </a:stretch>
        </p:blipFill>
        <p:spPr>
          <a:xfrm>
            <a:off x="1524001" y="1447799"/>
            <a:ext cx="5535900" cy="4576013"/>
          </a:xfrm>
          <a:prstGeom prst="rect">
            <a:avLst/>
          </a:prstGeom>
        </p:spPr>
      </p:pic>
      <p:sp>
        <p:nvSpPr>
          <p:cNvPr id="110594"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10595" name="Line 8"/>
          <p:cNvSpPr>
            <a:spLocks noChangeShapeType="1"/>
          </p:cNvSpPr>
          <p:nvPr/>
        </p:nvSpPr>
        <p:spPr bwMode="auto">
          <a:xfrm>
            <a:off x="6096000" y="52578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0596" name="Text Box 4"/>
          <p:cNvSpPr txBox="1">
            <a:spLocks noChangeArrowheads="1"/>
          </p:cNvSpPr>
          <p:nvPr/>
        </p:nvSpPr>
        <p:spPr bwMode="auto">
          <a:xfrm>
            <a:off x="5864225" y="3733800"/>
            <a:ext cx="32797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requests on arcs</a:t>
            </a:r>
            <a:endPar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1295400" y="990600"/>
            <a:ext cx="5374585" cy="5486400"/>
          </a:xfrm>
          <a:prstGeom prst="rect">
            <a:avLst/>
          </a:prstGeom>
        </p:spPr>
      </p:pic>
      <p:sp>
        <p:nvSpPr>
          <p:cNvPr id="112642" name="Rectangle 2"/>
          <p:cNvSpPr>
            <a:spLocks noGrp="1" noChangeArrowheads="1"/>
          </p:cNvSpPr>
          <p:nvPr>
            <p:ph type="title"/>
          </p:nvPr>
        </p:nvSpPr>
        <p:spPr/>
        <p:txBody>
          <a:bodyPr/>
          <a:lstStyle/>
          <a:p>
            <a:pPr eaLnBrk="1" hangingPunct="1"/>
            <a:r>
              <a:rPr lang="en-US" altLang="zh-CN" dirty="0"/>
              <a:t>Write Invalidate Protocol</a:t>
            </a:r>
            <a:endParaRPr lang="en-US" altLang="zh-CN" dirty="0"/>
          </a:p>
        </p:txBody>
      </p:sp>
      <p:sp>
        <p:nvSpPr>
          <p:cNvPr id="112643" name="矩形 4"/>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2"/>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p:cNvSpPr txBox="1">
            <a:spLocks noChangeArrowheads="1"/>
          </p:cNvSpPr>
          <p:nvPr/>
        </p:nvSpPr>
        <p:spPr bwMode="auto">
          <a:xfrm>
            <a:off x="6205538" y="3733800"/>
            <a:ext cx="2938462" cy="1200150"/>
          </a:xfrm>
          <a:prstGeom prst="rect">
            <a:avLst/>
          </a:prstGeom>
          <a:noFill/>
          <a:ln>
            <a:noFill/>
          </a:ln>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by local processor</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dirty="0">
                <a:ln>
                  <a:noFill/>
                </a:ln>
                <a:solidFill>
                  <a:srgbClr val="000000">
                    <a:lumMod val="50000"/>
                    <a:lumOff val="50000"/>
                  </a:srgbClr>
                </a:solidFill>
                <a:effectLst/>
                <a:uLnTx/>
                <a:uFillTx/>
                <a:latin typeface="Arial" panose="020B0604020202020204" pitchFamily="34" charset="0"/>
                <a:ea typeface="宋体" panose="02010600030101010101" pitchFamily="2" charset="-122"/>
                <a:cs typeface="+mn-cs"/>
              </a:rPr>
              <a:t>by bus activities</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2"/>
          <p:cNvSpPr>
            <a:spLocks noGrp="1" noChangeArrowheads="1"/>
          </p:cNvSpPr>
          <p:nvPr>
            <p:ph type="title"/>
          </p:nvPr>
        </p:nvSpPr>
        <p:spPr/>
        <p:txBody>
          <a:bodyPr/>
          <a:lstStyle/>
          <a:p>
            <a:pPr eaLnBrk="1" hangingPunct="1"/>
            <a:r>
              <a:rPr lang="en-US" altLang="zh-CN"/>
              <a:t>MSI Extensions: MESI</a:t>
            </a:r>
            <a:endParaRPr lang="en-US" altLang="zh-CN"/>
          </a:p>
        </p:txBody>
      </p:sp>
      <p:sp>
        <p:nvSpPr>
          <p:cNvPr id="114690" name="Rectangle 3"/>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E</a:t>
            </a:r>
            <a:r>
              <a:rPr lang="en-US" altLang="zh-CN" b="1" dirty="0"/>
              <a:t>SI</a:t>
            </a:r>
            <a:endParaRPr lang="en-US" altLang="zh-CN" b="1" dirty="0"/>
          </a:p>
          <a:p>
            <a:pPr eaLnBrk="1" hangingPunct="1">
              <a:buFontTx/>
              <a:buNone/>
            </a:pPr>
            <a:r>
              <a:rPr lang="en-US" altLang="zh-CN" b="1" dirty="0"/>
              <a:t>	</a:t>
            </a:r>
            <a:r>
              <a:rPr lang="en-US" altLang="zh-CN" b="1" dirty="0">
                <a:solidFill>
                  <a:srgbClr val="00FF00"/>
                </a:solidFill>
              </a:rPr>
              <a:t>e</a:t>
            </a:r>
            <a:r>
              <a:rPr lang="en-US" altLang="zh-CN" b="1" dirty="0"/>
              <a:t>xclusive:</a:t>
            </a:r>
            <a:r>
              <a:rPr lang="en-US" altLang="zh-CN" dirty="0"/>
              <a:t> indicates when a cache block is resident only in a single cache but is clean</a:t>
            </a:r>
            <a:endParaRPr lang="en-US" altLang="zh-CN" dirty="0"/>
          </a:p>
          <a:p>
            <a:pPr eaLnBrk="1" hangingPunct="1">
              <a:buFontTx/>
              <a:buNone/>
            </a:pPr>
            <a:r>
              <a:rPr lang="en-US" altLang="zh-CN" dirty="0"/>
              <a:t>	</a:t>
            </a:r>
            <a:endParaRPr lang="en-US" altLang="zh-CN" dirty="0"/>
          </a:p>
          <a:p>
            <a:pPr eaLnBrk="1" hangingPunct="1">
              <a:buFontTx/>
              <a:buNone/>
            </a:pPr>
            <a:r>
              <a:rPr lang="en-US" altLang="zh-CN" dirty="0"/>
              <a:t>	exclusive-&gt;read by others-&gt;shared;</a:t>
            </a:r>
            <a:endParaRPr lang="en-US" altLang="zh-CN" dirty="0"/>
          </a:p>
          <a:p>
            <a:pPr eaLnBrk="1" hangingPunct="1">
              <a:buFontTx/>
              <a:buNone/>
            </a:pPr>
            <a:r>
              <a:rPr lang="en-US" altLang="zh-CN" dirty="0"/>
              <a:t>	exclusive-&gt;write-&gt;modified</a:t>
            </a:r>
            <a:endParaRPr lang="en-US" altLang="zh-CN" b="1" dirty="0"/>
          </a:p>
          <a:p>
            <a:pPr eaLnBrk="1" hangingPunct="1">
              <a:buFontTx/>
              <a:buNone/>
            </a:pPr>
            <a:r>
              <a:rPr lang="en-US" altLang="zh-CN" b="1" dirty="0"/>
              <a:t>	</a:t>
            </a:r>
            <a:endParaRPr lang="en-US" altLang="zh-CN" sz="1600" b="1"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2"/>
          <p:cNvSpPr>
            <a:spLocks noGrp="1" noChangeArrowheads="1"/>
          </p:cNvSpPr>
          <p:nvPr>
            <p:ph type="title"/>
          </p:nvPr>
        </p:nvSpPr>
        <p:spPr/>
        <p:txBody>
          <a:bodyPr/>
          <a:lstStyle/>
          <a:p>
            <a:pPr eaLnBrk="1" hangingPunct="1"/>
            <a:r>
              <a:rPr lang="en-US" altLang="zh-CN"/>
              <a:t>MSI Extensions: MESI</a:t>
            </a:r>
            <a:endParaRPr lang="en-US" altLang="zh-CN"/>
          </a:p>
        </p:txBody>
      </p:sp>
      <p:sp>
        <p:nvSpPr>
          <p:cNvPr id="116738" name="Rectangle 3"/>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E</a:t>
            </a:r>
            <a:r>
              <a:rPr lang="en-US" altLang="zh-CN" b="1" dirty="0"/>
              <a:t>SI</a:t>
            </a:r>
            <a:endParaRPr lang="en-US" altLang="zh-CN" b="1" dirty="0"/>
          </a:p>
          <a:p>
            <a:pPr eaLnBrk="1" hangingPunct="1">
              <a:buFontTx/>
              <a:buNone/>
            </a:pPr>
            <a:r>
              <a:rPr lang="en-US" altLang="zh-CN" b="1" dirty="0"/>
              <a:t>	</a:t>
            </a:r>
            <a:r>
              <a:rPr lang="en-US" altLang="zh-CN" b="1" dirty="0">
                <a:solidFill>
                  <a:srgbClr val="00FF00"/>
                </a:solidFill>
              </a:rPr>
              <a:t>e</a:t>
            </a:r>
            <a:r>
              <a:rPr lang="en-US" altLang="zh-CN" b="1" dirty="0"/>
              <a:t>xclusive:</a:t>
            </a:r>
            <a:r>
              <a:rPr lang="en-US" altLang="zh-CN" dirty="0"/>
              <a:t> indicates when a cache block is resident only in a single cache but is clean</a:t>
            </a:r>
            <a:endParaRPr lang="en-US" altLang="zh-CN" dirty="0"/>
          </a:p>
          <a:p>
            <a:pPr eaLnBrk="1" hangingPunct="1">
              <a:buFontTx/>
              <a:buNone/>
            </a:pPr>
            <a:r>
              <a:rPr lang="en-US" altLang="zh-CN" dirty="0"/>
              <a:t>	</a:t>
            </a:r>
            <a:endParaRPr lang="en-US" altLang="zh-CN" dirty="0"/>
          </a:p>
          <a:p>
            <a:pPr eaLnBrk="1" hangingPunct="1">
              <a:buFontTx/>
              <a:buNone/>
            </a:pPr>
            <a:r>
              <a:rPr lang="en-US" altLang="zh-CN" dirty="0"/>
              <a:t>	exclusive-&gt;read by others-&gt;shared;</a:t>
            </a:r>
            <a:endParaRPr lang="en-US" altLang="zh-CN" dirty="0"/>
          </a:p>
          <a:p>
            <a:pPr eaLnBrk="1" hangingPunct="1">
              <a:buFontTx/>
              <a:buNone/>
            </a:pPr>
            <a:r>
              <a:rPr lang="en-US" altLang="zh-CN" dirty="0"/>
              <a:t>	exclusive-&gt;write-&gt;modified (without generating any invalidates)</a:t>
            </a:r>
            <a:endParaRPr lang="en-US" altLang="zh-CN" b="1" dirty="0"/>
          </a:p>
          <a:p>
            <a:pPr eaLnBrk="1" hangingPunct="1">
              <a:buFontTx/>
              <a:buNone/>
            </a:pPr>
            <a:r>
              <a:rPr lang="en-US" altLang="zh-CN" b="1" dirty="0"/>
              <a:t>	</a:t>
            </a:r>
            <a:endParaRPr lang="en-US" altLang="zh-CN" sz="1600" b="1" dirty="0"/>
          </a:p>
        </p:txBody>
      </p:sp>
      <p:sp>
        <p:nvSpPr>
          <p:cNvPr id="116739" name="Text Box 4"/>
          <p:cNvSpPr txBox="1">
            <a:spLocks noChangeArrowheads="1"/>
          </p:cNvSpPr>
          <p:nvPr/>
        </p:nvSpPr>
        <p:spPr bwMode="auto">
          <a:xfrm>
            <a:off x="152400" y="6273800"/>
            <a:ext cx="8991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writing an E-block need not invalidate on bus </a:t>
            </a:r>
            <a:endPar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2"/>
          <p:cNvSpPr>
            <a:spLocks noGrp="1" noChangeArrowheads="1"/>
          </p:cNvSpPr>
          <p:nvPr>
            <p:ph type="title"/>
          </p:nvPr>
        </p:nvSpPr>
        <p:spPr/>
        <p:txBody>
          <a:bodyPr/>
          <a:lstStyle/>
          <a:p>
            <a:pPr eaLnBrk="1" hangingPunct="1"/>
            <a:r>
              <a:rPr lang="en-US" altLang="zh-CN"/>
              <a:t>MSI Extensions: MOESI</a:t>
            </a:r>
            <a:endParaRPr lang="en-US" altLang="zh-CN"/>
          </a:p>
        </p:txBody>
      </p:sp>
      <p:sp>
        <p:nvSpPr>
          <p:cNvPr id="118786" name="Rectangle 3"/>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OE</a:t>
            </a:r>
            <a:r>
              <a:rPr lang="en-US" altLang="zh-CN" b="1" dirty="0"/>
              <a:t>SI</a:t>
            </a:r>
            <a:endParaRPr lang="en-US" altLang="zh-CN" b="1" dirty="0"/>
          </a:p>
          <a:p>
            <a:pPr eaLnBrk="1" hangingPunct="1">
              <a:buFontTx/>
              <a:buNone/>
            </a:pPr>
            <a:r>
              <a:rPr lang="en-US" altLang="zh-CN" b="1" dirty="0"/>
              <a:t>	</a:t>
            </a:r>
            <a:r>
              <a:rPr lang="en-US" altLang="zh-CN" b="1" dirty="0">
                <a:solidFill>
                  <a:srgbClr val="00FF00"/>
                </a:solidFill>
              </a:rPr>
              <a:t>o</a:t>
            </a:r>
            <a:r>
              <a:rPr lang="en-US" altLang="zh-CN" b="1" dirty="0"/>
              <a:t>wned:</a:t>
            </a:r>
            <a:r>
              <a:rPr lang="en-US" altLang="zh-CN" dirty="0"/>
              <a:t> indicates that the associated block is owned by that cache and out-of-date in memory</a:t>
            </a:r>
            <a:endParaRPr lang="en-US" altLang="zh-CN" dirty="0"/>
          </a:p>
          <a:p>
            <a:pPr eaLnBrk="1" hangingPunct="1">
              <a:buFontTx/>
              <a:buNone/>
            </a:pPr>
            <a:r>
              <a:rPr lang="en-US" altLang="zh-CN" dirty="0"/>
              <a:t>	</a:t>
            </a:r>
            <a:endParaRPr lang="en-US" altLang="zh-CN" dirty="0"/>
          </a:p>
          <a:p>
            <a:pPr eaLnBrk="1" hangingPunct="1">
              <a:buFontTx/>
              <a:buNone/>
            </a:pPr>
            <a:r>
              <a:rPr lang="en-US" altLang="zh-CN" dirty="0"/>
              <a:t>	modified -&gt; owned upon a read miss on bus</a:t>
            </a:r>
            <a:endParaRPr lang="en-US" altLang="zh-CN"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2"/>
          <p:cNvSpPr>
            <a:spLocks noGrp="1" noChangeArrowheads="1"/>
          </p:cNvSpPr>
          <p:nvPr>
            <p:ph type="title"/>
          </p:nvPr>
        </p:nvSpPr>
        <p:spPr/>
        <p:txBody>
          <a:bodyPr/>
          <a:lstStyle/>
          <a:p>
            <a:pPr eaLnBrk="1" hangingPunct="1"/>
            <a:r>
              <a:rPr lang="en-US" altLang="zh-CN" dirty="0"/>
              <a:t>MSI Extensions: MOESI</a:t>
            </a:r>
            <a:endParaRPr lang="en-US" altLang="zh-CN" dirty="0"/>
          </a:p>
        </p:txBody>
      </p:sp>
      <p:sp>
        <p:nvSpPr>
          <p:cNvPr id="120834" name="Rectangle 3"/>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OE</a:t>
            </a:r>
            <a:r>
              <a:rPr lang="en-US" altLang="zh-CN" b="1" dirty="0"/>
              <a:t>SI</a:t>
            </a:r>
            <a:endParaRPr lang="en-US" altLang="zh-CN" b="1" dirty="0"/>
          </a:p>
          <a:p>
            <a:pPr eaLnBrk="1" hangingPunct="1">
              <a:buFontTx/>
              <a:buNone/>
            </a:pPr>
            <a:r>
              <a:rPr lang="en-US" altLang="zh-CN" b="1" dirty="0"/>
              <a:t>	</a:t>
            </a:r>
            <a:r>
              <a:rPr lang="en-US" altLang="zh-CN" b="1" dirty="0">
                <a:solidFill>
                  <a:srgbClr val="00FF00"/>
                </a:solidFill>
              </a:rPr>
              <a:t>o</a:t>
            </a:r>
            <a:r>
              <a:rPr lang="en-US" altLang="zh-CN" b="1" dirty="0"/>
              <a:t>wned:</a:t>
            </a:r>
            <a:r>
              <a:rPr lang="en-US" altLang="zh-CN" dirty="0"/>
              <a:t> indicates that the associated block is owned by that cache and out-of-date in memory</a:t>
            </a:r>
            <a:endParaRPr lang="en-US" altLang="zh-CN" dirty="0"/>
          </a:p>
          <a:p>
            <a:pPr eaLnBrk="1" hangingPunct="1">
              <a:buFontTx/>
              <a:buNone/>
            </a:pPr>
            <a:r>
              <a:rPr lang="en-US" altLang="zh-CN" dirty="0"/>
              <a:t>	</a:t>
            </a:r>
            <a:endParaRPr lang="en-US" altLang="zh-CN" dirty="0"/>
          </a:p>
          <a:p>
            <a:pPr eaLnBrk="1" hangingPunct="1">
              <a:buFontTx/>
              <a:buNone/>
            </a:pPr>
            <a:r>
              <a:rPr lang="en-US" altLang="zh-CN" dirty="0"/>
              <a:t>	modified -&gt; owned upon a read miss on bus</a:t>
            </a:r>
            <a:endParaRPr lang="en-US" altLang="zh-CN" dirty="0"/>
          </a:p>
        </p:txBody>
      </p:sp>
      <p:sp>
        <p:nvSpPr>
          <p:cNvPr id="120835" name="Text Box 4"/>
          <p:cNvSpPr txBox="1">
            <a:spLocks noChangeArrowheads="1"/>
          </p:cNvSpPr>
          <p:nvPr/>
        </p:nvSpPr>
        <p:spPr bwMode="auto">
          <a:xfrm>
            <a:off x="152400" y="6273800"/>
            <a:ext cx="8991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without writing the shared block to memory</a:t>
            </a:r>
            <a:endPar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0" y="609600"/>
            <a:ext cx="9144000" cy="6202326"/>
          </a:xfrm>
          <a:prstGeom prst="rect">
            <a:avLst/>
          </a:prstGeom>
        </p:spPr>
      </p:pic>
      <p:sp>
        <p:nvSpPr>
          <p:cNvPr id="5" name="Rectangle 2"/>
          <p:cNvSpPr>
            <a:spLocks noGrp="1" noChangeArrowheads="1"/>
          </p:cNvSpPr>
          <p:nvPr>
            <p:ph type="title"/>
          </p:nvPr>
        </p:nvSpPr>
        <p:spPr>
          <a:xfrm>
            <a:off x="0" y="274638"/>
            <a:ext cx="9144000" cy="1143000"/>
          </a:xfrm>
        </p:spPr>
        <p:txBody>
          <a:bodyPr/>
          <a:lstStyle/>
          <a:p>
            <a:pPr eaLnBrk="1" hangingPunct="1"/>
            <a:r>
              <a:rPr lang="en-US" altLang="zh-CN" dirty="0"/>
              <a:t>MSI Extensions: MOESI</a:t>
            </a:r>
            <a:endParaRPr lang="en-US" altLang="zh-CN"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p:nvPr>
        </p:nvSpPr>
        <p:spPr/>
        <p:txBody>
          <a:bodyPr/>
          <a:lstStyle/>
          <a:p>
            <a:pPr eaLnBrk="1" hangingPunct="1"/>
            <a:r>
              <a:rPr lang="en-US" altLang="zh-CN"/>
              <a:t>Centralized Shared-Memory</a:t>
            </a:r>
            <a:endParaRPr lang="en-US" altLang="zh-CN"/>
          </a:p>
        </p:txBody>
      </p:sp>
      <p:pic>
        <p:nvPicPr>
          <p:cNvPr id="5" name="Picture 4"/>
          <p:cNvPicPr>
            <a:picLocks noChangeAspect="1"/>
          </p:cNvPicPr>
          <p:nvPr/>
        </p:nvPicPr>
        <p:blipFill>
          <a:blip r:embed="rId1"/>
          <a:stretch>
            <a:fillRect/>
          </a:stretch>
        </p:blipFill>
        <p:spPr>
          <a:xfrm>
            <a:off x="0" y="1362430"/>
            <a:ext cx="6172200" cy="5495569"/>
          </a:xfrm>
          <a:prstGeom prst="rect">
            <a:avLst/>
          </a:prstGeom>
        </p:spPr>
      </p:pic>
      <p:sp>
        <p:nvSpPr>
          <p:cNvPr id="6" name="圆角矩形 5"/>
          <p:cNvSpPr/>
          <p:nvPr/>
        </p:nvSpPr>
        <p:spPr>
          <a:xfrm>
            <a:off x="0" y="3886200"/>
            <a:ext cx="6172200" cy="1981200"/>
          </a:xfrm>
          <a:prstGeom prst="round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endParaRPr lang="en-US" altLang="zh-CN" sz="200" dirty="0">
              <a:solidFill>
                <a:schemeClr val="bg1"/>
              </a:solidFill>
            </a:endParaRPr>
          </a:p>
        </p:txBody>
      </p:sp>
      <p:sp>
        <p:nvSpPr>
          <p:cNvPr id="5" name="Rectangle 2"/>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2pPr>
            <a:lvl3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3pPr>
            <a:lvl4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4pPr>
            <a:lvl5pPr algn="ctr" rtl="0" eaLnBrk="0" fontAlgn="base" hangingPunct="0">
              <a:spcBef>
                <a:spcPct val="0"/>
              </a:spcBef>
              <a:spcAft>
                <a:spcPct val="0"/>
              </a:spcAft>
              <a:defRPr sz="4400" b="1">
                <a:solidFill>
                  <a:schemeClr val="tx2"/>
                </a:solidFill>
                <a:latin typeface="Verdana" panose="020B0604030504040204" pitchFamily="34" charset="0"/>
                <a:ea typeface="宋体" panose="02010600030101010101" pitchFamily="2" charset="-122"/>
              </a:defRPr>
            </a:lvl5pPr>
            <a:lvl6pPr marL="4572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6pPr>
            <a:lvl7pPr marL="9144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7pPr>
            <a:lvl8pPr marL="13716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8pPr>
            <a:lvl9pPr marL="1828800" algn="ctr" rtl="0" fontAlgn="base">
              <a:spcBef>
                <a:spcPct val="0"/>
              </a:spcBef>
              <a:spcAft>
                <a:spcPct val="0"/>
              </a:spcAft>
              <a:defRPr sz="4400" b="1">
                <a:solidFill>
                  <a:schemeClr val="tx2"/>
                </a:solidFill>
                <a:latin typeface="Verdana" panose="020B0604030504040204" pitchFamily="34" charset="0"/>
                <a:ea typeface="宋体" panose="02010600030101010101" pitchFamily="2" charset="-122"/>
              </a:defRPr>
            </a:lvl9pPr>
          </a:lstStyle>
          <a:p>
            <a:pPr algn="l" eaLnBrk="1" hangingPunct="1"/>
            <a:r>
              <a:rPr lang="en-US" altLang="zh-CN" kern="0" dirty="0"/>
              <a:t>how to de-bottleneck?</a:t>
            </a:r>
            <a:br>
              <a:rPr lang="en-US" altLang="zh-CN" kern="0" dirty="0"/>
            </a:br>
            <a:endParaRPr lang="en-US" altLang="zh-CN" kern="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Increase Snoop Bandwidth</a:t>
            </a:r>
            <a:endParaRPr lang="en-US" dirty="0"/>
          </a:p>
        </p:txBody>
      </p:sp>
      <p:sp>
        <p:nvSpPr>
          <p:cNvPr id="3" name="Content Placeholder 2"/>
          <p:cNvSpPr>
            <a:spLocks noGrp="1"/>
          </p:cNvSpPr>
          <p:nvPr>
            <p:ph idx="1"/>
          </p:nvPr>
        </p:nvSpPr>
        <p:spPr/>
        <p:txBody>
          <a:bodyPr/>
          <a:lstStyle/>
          <a:p>
            <a:r>
              <a:rPr lang="en-US" dirty="0"/>
              <a:t>D</a:t>
            </a:r>
            <a:r>
              <a:rPr lang="en-US" dirty="0"/>
              <a:t>uplicate tags to reduce interference with processor cache accesses</a:t>
            </a:r>
            <a:endParaRPr lang="en-US" dirty="0"/>
          </a:p>
          <a:p>
            <a:r>
              <a:rPr lang="en-US" dirty="0"/>
              <a:t>D</a:t>
            </a:r>
            <a:r>
              <a:rPr lang="en-US" dirty="0"/>
              <a:t>istribute outermost shared cache (L3) each processor has a portion of the memory and handles snoops for only that portion of the address space</a:t>
            </a:r>
            <a:endParaRPr lang="en-US" dirty="0"/>
          </a:p>
          <a:p>
            <a:r>
              <a:rPr lang="en-US" dirty="0"/>
              <a:t>Place a directory at outermost shared cache (L3) as a filter on snoop requests that do not associate with cached data</a:t>
            </a:r>
            <a:endParaRPr lang="en-US"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p:txBody>
          <a:bodyPr/>
          <a:lstStyle/>
          <a:p>
            <a:pPr eaLnBrk="1" hangingPunct="1"/>
            <a:r>
              <a:rPr lang="en-US" altLang="zh-CN"/>
              <a:t>Outline</a:t>
            </a:r>
            <a:endParaRPr lang="en-US" altLang="zh-CN"/>
          </a:p>
        </p:txBody>
      </p:sp>
      <p:sp>
        <p:nvSpPr>
          <p:cNvPr id="28674" name="Rectangle 3"/>
          <p:cNvSpPr>
            <a:spLocks noGrp="1" noChangeArrowheads="1"/>
          </p:cNvSpPr>
          <p:nvPr>
            <p:ph type="body" idx="1"/>
          </p:nvPr>
        </p:nvSpPr>
        <p:spPr/>
        <p:txBody>
          <a:bodyPr/>
          <a:lstStyle/>
          <a:p>
            <a:pPr eaLnBrk="1" hangingPunct="1"/>
            <a:r>
              <a:rPr lang="en-US" altLang="zh-CN"/>
              <a:t>Multiprocessor Architecture</a:t>
            </a:r>
            <a:endParaRPr lang="en-US" altLang="zh-CN"/>
          </a:p>
          <a:p>
            <a:pPr eaLnBrk="1" hangingPunct="1"/>
            <a:r>
              <a:rPr lang="en-US" altLang="zh-CN"/>
              <a:t>Centralized Shared Memory</a:t>
            </a:r>
            <a:endParaRPr lang="en-US" altLang="zh-CN"/>
          </a:p>
          <a:p>
            <a:pPr eaLnBrk="1" hangingPunct="1"/>
            <a:r>
              <a:rPr lang="en-US" altLang="zh-CN"/>
              <a:t>Distributed Shared Memory</a:t>
            </a:r>
            <a:endParaRPr lang="en-US" altLang="zh-CN"/>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0" y="0"/>
            <a:ext cx="7338896" cy="6858000"/>
          </a:xfrm>
          <a:prstGeom prst="rect">
            <a:avLst/>
          </a:prstGeom>
        </p:spPr>
      </p:pic>
      <p:sp>
        <p:nvSpPr>
          <p:cNvPr id="6" name="Text Box 5"/>
          <p:cNvSpPr txBox="1">
            <a:spLocks noChangeArrowheads="1"/>
          </p:cNvSpPr>
          <p:nvPr/>
        </p:nvSpPr>
        <p:spPr bwMode="auto">
          <a:xfrm>
            <a:off x="1077913" y="5151437"/>
            <a:ext cx="8066087" cy="155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increase mem bandwidth</a:t>
            </a:r>
            <a:endPar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through multi-bus + interconnection network</a:t>
            </a: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and multi-bank cache</a:t>
            </a: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圆角矩形 3"/>
          <p:cNvSpPr/>
          <p:nvPr/>
        </p:nvSpPr>
        <p:spPr>
          <a:xfrm>
            <a:off x="0" y="3024000"/>
            <a:ext cx="7391400" cy="2196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Verdana" panose="020B0604030504040204"/>
              <a:ea typeface="宋体" panose="02010600030101010101" pitchFamily="2" charset="-122"/>
              <a:cs typeface="+mn-cs"/>
            </a:endParaRPr>
          </a:p>
        </p:txBody>
      </p:sp>
      <p:sp>
        <p:nvSpPr>
          <p:cNvPr id="2" name="Title 1"/>
          <p:cNvSpPr>
            <a:spLocks noGrp="1"/>
          </p:cNvSpPr>
          <p:nvPr>
            <p:ph type="title"/>
          </p:nvPr>
        </p:nvSpPr>
        <p:spPr>
          <a:xfrm>
            <a:off x="5181600" y="274638"/>
            <a:ext cx="3962400" cy="1143000"/>
          </a:xfrm>
        </p:spPr>
        <p:txBody>
          <a:bodyPr/>
          <a:lstStyle/>
          <a:p>
            <a:pPr algn="r"/>
            <a:r>
              <a:rPr lang="en-US" dirty="0"/>
              <a:t>Increase Snoop Bandwidth</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26978" name="Rectangle 3"/>
          <p:cNvSpPr>
            <a:spLocks noGrp="1" noChangeArrowheads="1"/>
          </p:cNvSpPr>
          <p:nvPr>
            <p:ph type="body" idx="1"/>
          </p:nvPr>
        </p:nvSpPr>
        <p:spPr/>
        <p:txBody>
          <a:bodyPr/>
          <a:lstStyle/>
          <a:p>
            <a:pPr eaLnBrk="1" hangingPunct="1"/>
            <a:r>
              <a:rPr lang="en-US" altLang="zh-CN" b="1">
                <a:solidFill>
                  <a:srgbClr val="00B0F0"/>
                </a:solidFill>
              </a:rPr>
              <a:t>True sharing miss</a:t>
            </a:r>
            <a:endParaRPr lang="en-US" altLang="zh-CN" b="1">
              <a:solidFill>
                <a:srgbClr val="00B0F0"/>
              </a:solidFill>
            </a:endParaRPr>
          </a:p>
          <a:p>
            <a:pPr eaLnBrk="1" hangingPunct="1">
              <a:buFontTx/>
              <a:buNone/>
            </a:pPr>
            <a:r>
              <a:rPr lang="en-US" altLang="zh-CN" b="1"/>
              <a:t>	case 1: first write by a processor to a shared cache block </a:t>
            </a:r>
            <a:r>
              <a:rPr lang="en-US" altLang="zh-CN"/>
              <a:t>causes an invalidation to establish ownership of that block;</a:t>
            </a:r>
            <a:endParaRPr lang="en-US" altLang="zh-CN"/>
          </a:p>
          <a:p>
            <a:pPr eaLnBrk="1" hangingPunct="1">
              <a:buFontTx/>
              <a:buNone/>
            </a:pPr>
            <a:r>
              <a:rPr lang="en-US" altLang="zh-CN"/>
              <a:t>	</a:t>
            </a:r>
            <a:r>
              <a:rPr lang="en-US" altLang="zh-CN" b="1"/>
              <a:t>case 2: </a:t>
            </a:r>
            <a:r>
              <a:rPr lang="en-US" altLang="zh-CN"/>
              <a:t>another processor reads a modified word in that cache block;</a:t>
            </a:r>
            <a:endParaRPr lang="en-US" altLang="zh-CN" b="1"/>
          </a:p>
          <a:p>
            <a:pPr eaLnBrk="1" hangingPunct="1"/>
            <a:r>
              <a:rPr lang="en-US" altLang="zh-CN" b="1">
                <a:solidFill>
                  <a:schemeClr val="bg2"/>
                </a:solidFill>
              </a:rPr>
              <a:t>False sharing miss</a:t>
            </a:r>
            <a:endParaRPr lang="en-US" altLang="zh-CN" b="1">
              <a:solidFill>
                <a:schemeClr val="bg2"/>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28002" name="Rectangle 3"/>
          <p:cNvSpPr>
            <a:spLocks noGrp="1" noChangeArrowheads="1"/>
          </p:cNvSpPr>
          <p:nvPr>
            <p:ph type="body" idx="1"/>
          </p:nvPr>
        </p:nvSpPr>
        <p:spPr/>
        <p:txBody>
          <a:bodyPr/>
          <a:lstStyle/>
          <a:p>
            <a:pPr eaLnBrk="1" hangingPunct="1"/>
            <a:r>
              <a:rPr lang="en-US" altLang="zh-CN" b="1">
                <a:solidFill>
                  <a:schemeClr val="bg2"/>
                </a:solidFill>
              </a:rPr>
              <a:t>True sharing miss</a:t>
            </a:r>
            <a:endParaRPr lang="en-US" altLang="zh-CN" b="1">
              <a:solidFill>
                <a:schemeClr val="bg2"/>
              </a:solidFill>
            </a:endParaRPr>
          </a:p>
          <a:p>
            <a:pPr eaLnBrk="1" hangingPunct="1"/>
            <a:r>
              <a:rPr lang="en-US" altLang="zh-CN" b="1">
                <a:solidFill>
                  <a:srgbClr val="00B0F0"/>
                </a:solidFill>
              </a:rPr>
              <a:t>False sharing miss</a:t>
            </a:r>
            <a:endParaRPr lang="en-US" altLang="zh-CN" b="1">
              <a:solidFill>
                <a:srgbClr val="00B0F0"/>
              </a:solidFill>
            </a:endParaRPr>
          </a:p>
          <a:p>
            <a:pPr eaLnBrk="1" hangingPunct="1">
              <a:buFontTx/>
              <a:buNone/>
            </a:pPr>
            <a:r>
              <a:rPr lang="en-US" altLang="zh-CN" b="1"/>
              <a:t>	</a:t>
            </a:r>
            <a:r>
              <a:rPr lang="en-US" altLang="zh-CN"/>
              <a:t>a single valid bit per cache block;</a:t>
            </a:r>
            <a:endParaRPr lang="en-US" altLang="zh-CN"/>
          </a:p>
          <a:p>
            <a:pPr eaLnBrk="1" hangingPunct="1">
              <a:buFontTx/>
              <a:buNone/>
            </a:pPr>
            <a:r>
              <a:rPr lang="en-US" altLang="zh-CN"/>
              <a:t>	occurs when a block is invalidated (and a subsequent reference causes a miss) because some word in the block, other than the one being read, is written into</a:t>
            </a:r>
            <a:endParaRPr lang="en-US" altLang="zh-CN" b="1"/>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2"/>
          <p:cNvSpPr>
            <a:spLocks noGrp="1" noChangeArrowheads="1"/>
          </p:cNvSpPr>
          <p:nvPr>
            <p:ph type="title"/>
          </p:nvPr>
        </p:nvSpPr>
        <p:spPr/>
        <p:txBody>
          <a:bodyPr/>
          <a:lstStyle/>
          <a:p>
            <a:pPr eaLnBrk="1" hangingPunct="1"/>
            <a:r>
              <a:rPr lang="en-US" altLang="zh-CN"/>
              <a:t>Coherence Miss</a:t>
            </a:r>
            <a:endParaRPr lang="en-US" altLang="zh-CN"/>
          </a:p>
        </p:txBody>
      </p:sp>
      <p:pic>
        <p:nvPicPr>
          <p:cNvPr id="129026"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47244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9027"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r>
              <a:rPr lang="en-US" altLang="zh-CN"/>
              <a:t>assume words x1 and x2 are in the same cache block, which is in shared state in the caches of both P1 and P2.</a:t>
            </a:r>
            <a:endParaRPr lang="en-US" altLang="zh-CN"/>
          </a:p>
          <a:p>
            <a:pPr eaLnBrk="1" hangingPunct="1">
              <a:buFontTx/>
              <a:buNone/>
            </a:pPr>
            <a:r>
              <a:rPr lang="en-US" altLang="zh-CN"/>
              <a:t>	identify each miss as a true sharing miss, a false sharing miss, or a hit?</a:t>
            </a:r>
            <a:endParaRPr lang="en-US" altLang="zh-CN" b="1"/>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31074"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1. true sharing miss</a:t>
            </a:r>
            <a:endParaRPr lang="en-US" altLang="zh-CN" b="1"/>
          </a:p>
          <a:p>
            <a:pPr eaLnBrk="1" hangingPunct="1">
              <a:buFontTx/>
              <a:buNone/>
            </a:pPr>
            <a:r>
              <a:rPr lang="en-US" altLang="zh-CN" b="1"/>
              <a:t>	</a:t>
            </a:r>
            <a:r>
              <a:rPr lang="en-US" altLang="zh-CN"/>
              <a:t>since x1 was read by P2 and needs to be invalidated from P2</a:t>
            </a:r>
            <a:endParaRPr lang="en-US" altLang="zh-CN"/>
          </a:p>
          <a:p>
            <a:pPr eaLnBrk="1" hangingPunct="1">
              <a:buFontTx/>
              <a:buNone/>
            </a:pPr>
            <a:endParaRPr lang="en-US" altLang="zh-CN"/>
          </a:p>
        </p:txBody>
      </p:sp>
      <p:pic>
        <p:nvPicPr>
          <p:cNvPr id="131075"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076" name="Line 8"/>
          <p:cNvSpPr>
            <a:spLocks noChangeShapeType="1"/>
          </p:cNvSpPr>
          <p:nvPr/>
        </p:nvSpPr>
        <p:spPr bwMode="auto">
          <a:xfrm>
            <a:off x="4724400" y="30480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33122"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2. false sharing miss</a:t>
            </a:r>
            <a:endParaRPr lang="en-US" altLang="zh-CN" b="1"/>
          </a:p>
          <a:p>
            <a:pPr eaLnBrk="1" hangingPunct="1">
              <a:buFontTx/>
              <a:buNone/>
            </a:pPr>
            <a:r>
              <a:rPr lang="en-US" altLang="zh-CN" b="1"/>
              <a:t>	</a:t>
            </a:r>
            <a:r>
              <a:rPr lang="en-US" altLang="zh-CN"/>
              <a:t>since x2 was invalidated by the write of x1 in P1,</a:t>
            </a:r>
            <a:endParaRPr lang="en-US" altLang="zh-CN"/>
          </a:p>
          <a:p>
            <a:pPr eaLnBrk="1" hangingPunct="1">
              <a:buFontTx/>
              <a:buNone/>
            </a:pPr>
            <a:r>
              <a:rPr lang="en-US" altLang="zh-CN"/>
              <a:t>	but that value of x1 is not used in P2;</a:t>
            </a:r>
            <a:endParaRPr lang="en-US" altLang="zh-CN"/>
          </a:p>
        </p:txBody>
      </p:sp>
      <p:pic>
        <p:nvPicPr>
          <p:cNvPr id="133123"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24" name="Line 8"/>
          <p:cNvSpPr>
            <a:spLocks noChangeShapeType="1"/>
          </p:cNvSpPr>
          <p:nvPr/>
        </p:nvSpPr>
        <p:spPr bwMode="auto">
          <a:xfrm>
            <a:off x="6705600" y="33528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34146"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3. false sharing miss</a:t>
            </a:r>
            <a:endParaRPr lang="en-US" altLang="zh-CN" b="1"/>
          </a:p>
          <a:p>
            <a:pPr eaLnBrk="1" hangingPunct="1">
              <a:buFontTx/>
              <a:buNone/>
            </a:pPr>
            <a:r>
              <a:rPr lang="en-US" altLang="zh-CN" b="1"/>
              <a:t>	</a:t>
            </a:r>
            <a:r>
              <a:rPr lang="en-US" altLang="zh-CN"/>
              <a:t>since the block is in shared state, need to invalidate it to write;</a:t>
            </a:r>
            <a:endParaRPr lang="en-US" altLang="zh-CN"/>
          </a:p>
          <a:p>
            <a:pPr eaLnBrk="1" hangingPunct="1">
              <a:buFontTx/>
              <a:buNone/>
            </a:pPr>
            <a:r>
              <a:rPr lang="en-US" altLang="zh-CN"/>
              <a:t>	but P2 read x2 rather than x1;</a:t>
            </a:r>
            <a:endParaRPr lang="en-US" altLang="zh-CN"/>
          </a:p>
        </p:txBody>
      </p:sp>
      <p:pic>
        <p:nvPicPr>
          <p:cNvPr id="134147"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4148" name="Line 8"/>
          <p:cNvSpPr>
            <a:spLocks noChangeShapeType="1"/>
          </p:cNvSpPr>
          <p:nvPr/>
        </p:nvSpPr>
        <p:spPr bwMode="auto">
          <a:xfrm>
            <a:off x="4724400" y="36576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35170"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4. false sharing miss</a:t>
            </a:r>
            <a:endParaRPr lang="en-US" altLang="zh-CN" b="1"/>
          </a:p>
          <a:p>
            <a:pPr eaLnBrk="1" hangingPunct="1">
              <a:buFontTx/>
              <a:buNone/>
            </a:pPr>
            <a:r>
              <a:rPr lang="en-US" altLang="zh-CN" b="1"/>
              <a:t>	</a:t>
            </a:r>
            <a:r>
              <a:rPr lang="en-US" altLang="zh-CN"/>
              <a:t>need to invalidate the block;</a:t>
            </a:r>
            <a:endParaRPr lang="en-US" altLang="zh-CN" b="1"/>
          </a:p>
          <a:p>
            <a:pPr eaLnBrk="1" hangingPunct="1">
              <a:buFontTx/>
              <a:buNone/>
            </a:pPr>
            <a:r>
              <a:rPr lang="en-US" altLang="zh-CN" b="1"/>
              <a:t>	</a:t>
            </a:r>
            <a:r>
              <a:rPr lang="en-US" altLang="zh-CN"/>
              <a:t>P2 wrote x2 rather than x1;</a:t>
            </a:r>
            <a:endParaRPr lang="en-US" altLang="zh-CN"/>
          </a:p>
        </p:txBody>
      </p:sp>
      <p:pic>
        <p:nvPicPr>
          <p:cNvPr id="135171"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5172" name="Line 8"/>
          <p:cNvSpPr>
            <a:spLocks noChangeShapeType="1"/>
          </p:cNvSpPr>
          <p:nvPr/>
        </p:nvSpPr>
        <p:spPr bwMode="auto">
          <a:xfrm>
            <a:off x="6781800" y="39624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Rectangle 2"/>
          <p:cNvSpPr>
            <a:spLocks noGrp="1" noChangeArrowheads="1"/>
          </p:cNvSpPr>
          <p:nvPr>
            <p:ph type="title"/>
          </p:nvPr>
        </p:nvSpPr>
        <p:spPr/>
        <p:txBody>
          <a:bodyPr/>
          <a:lstStyle/>
          <a:p>
            <a:pPr eaLnBrk="1" hangingPunct="1"/>
            <a:r>
              <a:rPr lang="en-US" altLang="zh-CN"/>
              <a:t>Coherence Miss</a:t>
            </a:r>
            <a:endParaRPr lang="en-US" altLang="zh-CN"/>
          </a:p>
        </p:txBody>
      </p:sp>
      <p:sp>
        <p:nvSpPr>
          <p:cNvPr id="136194" name="Rectangle 3"/>
          <p:cNvSpPr>
            <a:spLocks noGrp="1" noChangeArrowheads="1"/>
          </p:cNvSpPr>
          <p:nvPr>
            <p:ph type="body" idx="1"/>
          </p:nvPr>
        </p:nvSpPr>
        <p:spPr/>
        <p:txBody>
          <a:bodyPr/>
          <a:lstStyle/>
          <a:p>
            <a:pPr eaLnBrk="1" hangingPunct="1"/>
            <a:r>
              <a:rPr lang="en-US" altLang="zh-CN" b="1"/>
              <a:t>Example</a:t>
            </a:r>
            <a:endParaRPr lang="en-US" altLang="zh-CN" b="1"/>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5. true sharing miss</a:t>
            </a:r>
            <a:endParaRPr lang="en-US" altLang="zh-CN" b="1"/>
          </a:p>
          <a:p>
            <a:pPr eaLnBrk="1" hangingPunct="1">
              <a:buFontTx/>
              <a:buNone/>
            </a:pPr>
            <a:r>
              <a:rPr lang="en-US" altLang="zh-CN" b="1"/>
              <a:t>	</a:t>
            </a:r>
            <a:r>
              <a:rPr lang="en-US" altLang="zh-CN"/>
              <a:t>since the value being read was written by P2 (invalid -&gt; shared)</a:t>
            </a:r>
            <a:endParaRPr lang="en-US" altLang="zh-CN"/>
          </a:p>
        </p:txBody>
      </p:sp>
      <p:pic>
        <p:nvPicPr>
          <p:cNvPr id="136195"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196" name="Line 8"/>
          <p:cNvSpPr>
            <a:spLocks noChangeShapeType="1"/>
          </p:cNvSpPr>
          <p:nvPr/>
        </p:nvSpPr>
        <p:spPr bwMode="auto">
          <a:xfrm>
            <a:off x="4648200" y="4267200"/>
            <a:ext cx="381000" cy="0"/>
          </a:xfrm>
          <a:prstGeom prst="line">
            <a:avLst/>
          </a:prstGeom>
          <a:noFill/>
          <a:ln w="76200">
            <a:solidFill>
              <a:srgbClr val="00FF00"/>
            </a:solidFill>
            <a:rou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Rectangle 2"/>
          <p:cNvSpPr>
            <a:spLocks noGrp="1" noChangeArrowheads="1"/>
          </p:cNvSpPr>
          <p:nvPr>
            <p:ph type="title"/>
          </p:nvPr>
        </p:nvSpPr>
        <p:spPr/>
        <p:txBody>
          <a:bodyPr/>
          <a:lstStyle/>
          <a:p>
            <a:pPr eaLnBrk="1" hangingPunct="1"/>
            <a:r>
              <a:rPr lang="en-US" altLang="zh-CN"/>
              <a:t>Outline</a:t>
            </a:r>
            <a:endParaRPr lang="en-US" altLang="zh-CN"/>
          </a:p>
        </p:txBody>
      </p:sp>
      <p:sp>
        <p:nvSpPr>
          <p:cNvPr id="2" name="Content Placeholder 1"/>
          <p:cNvSpPr>
            <a:spLocks noGrp="1"/>
          </p:cNvSpPr>
          <p:nvPr>
            <p:ph idx="1"/>
          </p:nvPr>
        </p:nvSpPr>
        <p:spPr/>
        <p:txBody>
          <a:bodyPr/>
          <a:lstStyle/>
          <a:p>
            <a:pPr eaLnBrk="1" hangingPunct="1">
              <a:defRPr/>
            </a:pPr>
            <a:r>
              <a:rPr lang="en-US" altLang="zh-CN" dirty="0"/>
              <a:t>Multiprocessor Architecture</a:t>
            </a:r>
            <a:endParaRPr lang="en-US" altLang="zh-CN" dirty="0"/>
          </a:p>
          <a:p>
            <a:pPr eaLnBrk="1" hangingPunct="1">
              <a:defRPr/>
            </a:pPr>
            <a:r>
              <a:rPr lang="en-US" altLang="zh-CN" dirty="0"/>
              <a:t>Centralized Shared Memory</a:t>
            </a:r>
            <a:endParaRPr lang="en-US" altLang="zh-CN" dirty="0"/>
          </a:p>
          <a:p>
            <a:pPr eaLnBrk="1" hangingPunct="1">
              <a:defRPr/>
            </a:pPr>
            <a:r>
              <a:rPr lang="en-US" altLang="zh-CN" dirty="0">
                <a:solidFill>
                  <a:srgbClr val="00B0F0"/>
                </a:solidFill>
              </a:rPr>
              <a:t>Distributed Shared Memory </a:t>
            </a:r>
            <a:endParaRPr lang="en-US" altLang="zh-CN" dirty="0">
              <a:solidFill>
                <a:srgbClr val="00B0F0"/>
              </a:solidFill>
            </a:endParaRPr>
          </a:p>
          <a:p>
            <a:pPr>
              <a:defRPr/>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a:spLocks noGrp="1" noChangeArrowheads="1"/>
          </p:cNvSpPr>
          <p:nvPr>
            <p:ph type="title"/>
          </p:nvPr>
        </p:nvSpPr>
        <p:spPr/>
        <p:txBody>
          <a:bodyPr/>
          <a:lstStyle/>
          <a:p>
            <a:pPr eaLnBrk="1" hangingPunct="1"/>
            <a:r>
              <a:rPr lang="en-US" altLang="zh-CN"/>
              <a:t>Outline</a:t>
            </a:r>
            <a:endParaRPr lang="en-US" altLang="zh-CN"/>
          </a:p>
        </p:txBody>
      </p:sp>
      <p:sp>
        <p:nvSpPr>
          <p:cNvPr id="30722" name="Rectangle 3"/>
          <p:cNvSpPr>
            <a:spLocks noGrp="1" noChangeArrowheads="1"/>
          </p:cNvSpPr>
          <p:nvPr>
            <p:ph type="body" idx="1"/>
          </p:nvPr>
        </p:nvSpPr>
        <p:spPr/>
        <p:txBody>
          <a:bodyPr/>
          <a:lstStyle/>
          <a:p>
            <a:pPr eaLnBrk="1" hangingPunct="1"/>
            <a:r>
              <a:rPr lang="en-US" altLang="zh-CN" dirty="0">
                <a:solidFill>
                  <a:srgbClr val="00B0F0"/>
                </a:solidFill>
              </a:rPr>
              <a:t>Multiprocessor Architecture</a:t>
            </a:r>
            <a:endParaRPr lang="en-US" altLang="zh-CN" dirty="0">
              <a:solidFill>
                <a:srgbClr val="00B0F0"/>
              </a:solidFill>
            </a:endParaRPr>
          </a:p>
          <a:p>
            <a:pPr eaLnBrk="1" hangingPunct="1"/>
            <a:r>
              <a:rPr lang="en-US" altLang="zh-CN" dirty="0"/>
              <a:t>Centralized Shared Memory</a:t>
            </a:r>
            <a:endParaRPr lang="en-US" altLang="zh-CN" dirty="0"/>
          </a:p>
          <a:p>
            <a:pPr eaLnBrk="1" hangingPunct="1"/>
            <a:r>
              <a:rPr lang="en-US" altLang="zh-CN" dirty="0"/>
              <a:t>Distributed Shared Memory</a:t>
            </a:r>
            <a:r>
              <a:rPr lang="en-US" altLang="zh-CN" dirty="0">
                <a:solidFill>
                  <a:schemeClr val="bg2"/>
                </a:solidFill>
              </a:rPr>
              <a:t> </a:t>
            </a:r>
            <a:endParaRPr lang="en-US" altLang="zh-CN" dirty="0">
              <a:solidFill>
                <a:schemeClr val="bg2"/>
              </a:solidFill>
            </a:endParaRPr>
          </a:p>
          <a:p>
            <a:pPr eaLnBrk="1" hangingPunct="1"/>
            <a:endParaRPr lang="en-US" altLang="zh-CN" dirty="0">
              <a:solidFill>
                <a:schemeClr val="bg2"/>
              </a:solidFill>
            </a:endParaRPr>
          </a:p>
          <a:p>
            <a:pPr eaLnBrk="1" hangingPunct="1"/>
            <a:endParaRPr lang="en-US" altLang="zh-CN" dirty="0">
              <a:solidFill>
                <a:schemeClr val="bg2"/>
              </a:solidFill>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241"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8242" name="Text Box 5"/>
          <p:cNvSpPr txBox="1">
            <a:spLocks noChangeArrowheads="1"/>
          </p:cNvSpPr>
          <p:nvPr/>
        </p:nvSpPr>
        <p:spPr bwMode="auto">
          <a:xfrm>
            <a:off x="0" y="0"/>
            <a:ext cx="914400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is added to each node;</a:t>
            </a: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8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0290" name="Text Box 5"/>
          <p:cNvSpPr txBox="1">
            <a:spLocks noChangeArrowheads="1"/>
          </p:cNvSpPr>
          <p:nvPr/>
        </p:nvSpPr>
        <p:spPr bwMode="auto">
          <a:xfrm>
            <a:off x="0" y="0"/>
            <a:ext cx="9144000"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is added to each node;</a:t>
            </a: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need not broadcast on every cache miss as in snooping-based coherence protocol</a:t>
            </a:r>
            <a:endPar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2"/>
          <p:cNvSpPr>
            <a:spLocks noGrp="1" noChangeArrowheads="1"/>
          </p:cNvSpPr>
          <p:nvPr>
            <p:ph type="title"/>
          </p:nvPr>
        </p:nvSpPr>
        <p:spPr/>
        <p:txBody>
          <a:bodyPr/>
          <a:lstStyle/>
          <a:p>
            <a:pPr eaLnBrk="1" hangingPunct="1"/>
            <a:r>
              <a:rPr lang="en-US" altLang="zh-CN" sz="4000" dirty="0"/>
              <a:t>Directory-based </a:t>
            </a:r>
            <a:br>
              <a:rPr lang="en-US" altLang="zh-CN" sz="4000" dirty="0"/>
            </a:br>
            <a:r>
              <a:rPr lang="en-US" altLang="zh-CN" sz="4000" dirty="0"/>
              <a:t>Cache Coherence Protocol</a:t>
            </a:r>
            <a:endParaRPr lang="en-US" altLang="zh-CN" sz="4000" dirty="0"/>
          </a:p>
        </p:txBody>
      </p:sp>
      <p:sp>
        <p:nvSpPr>
          <p:cNvPr id="141314" name="Rectangle 3"/>
          <p:cNvSpPr>
            <a:spLocks noGrp="1" noChangeArrowheads="1"/>
          </p:cNvSpPr>
          <p:nvPr>
            <p:ph type="body" idx="1"/>
          </p:nvPr>
        </p:nvSpPr>
        <p:spPr/>
        <p:txBody>
          <a:bodyPr/>
          <a:lstStyle/>
          <a:p>
            <a:pPr eaLnBrk="1" hangingPunct="1">
              <a:lnSpc>
                <a:spcPct val="90000"/>
              </a:lnSpc>
              <a:buFontTx/>
              <a:buNone/>
            </a:pPr>
            <a:r>
              <a:rPr lang="en-US" altLang="zh-CN" sz="2800"/>
              <a:t>Common cache states</a:t>
            </a:r>
            <a:endParaRPr lang="en-US" altLang="zh-CN" sz="2800"/>
          </a:p>
          <a:p>
            <a:pPr eaLnBrk="1" hangingPunct="1">
              <a:lnSpc>
                <a:spcPct val="90000"/>
              </a:lnSpc>
            </a:pPr>
            <a:r>
              <a:rPr lang="en-US" altLang="zh-CN" sz="2800" b="1">
                <a:solidFill>
                  <a:srgbClr val="00B0F0"/>
                </a:solidFill>
              </a:rPr>
              <a:t>Shared</a:t>
            </a:r>
            <a:endParaRPr lang="en-US" altLang="zh-CN" sz="2800" b="1">
              <a:solidFill>
                <a:srgbClr val="00B0F0"/>
              </a:solidFill>
            </a:endParaRPr>
          </a:p>
          <a:p>
            <a:pPr eaLnBrk="1" hangingPunct="1">
              <a:lnSpc>
                <a:spcPct val="90000"/>
              </a:lnSpc>
              <a:buFontTx/>
              <a:buNone/>
            </a:pPr>
            <a:r>
              <a:rPr lang="en-US" altLang="zh-CN" sz="2800" b="1"/>
              <a:t>	</a:t>
            </a:r>
            <a:r>
              <a:rPr lang="en-US" altLang="zh-CN" sz="2800"/>
              <a:t>one or more nodes have the block cached, and the value in memory is up to date (as well as in all the caches)</a:t>
            </a:r>
            <a:endParaRPr lang="en-US" altLang="zh-CN" sz="2800" b="1"/>
          </a:p>
          <a:p>
            <a:pPr eaLnBrk="1" hangingPunct="1">
              <a:lnSpc>
                <a:spcPct val="90000"/>
              </a:lnSpc>
            </a:pPr>
            <a:r>
              <a:rPr lang="en-US" altLang="zh-CN" sz="2800" b="1">
                <a:solidFill>
                  <a:srgbClr val="00B0F0"/>
                </a:solidFill>
              </a:rPr>
              <a:t>Uncached</a:t>
            </a:r>
            <a:endParaRPr lang="en-US" altLang="zh-CN" sz="2800" b="1">
              <a:solidFill>
                <a:srgbClr val="00B0F0"/>
              </a:solidFill>
            </a:endParaRPr>
          </a:p>
          <a:p>
            <a:pPr eaLnBrk="1" hangingPunct="1">
              <a:lnSpc>
                <a:spcPct val="90000"/>
              </a:lnSpc>
              <a:buFontTx/>
              <a:buNone/>
            </a:pPr>
            <a:r>
              <a:rPr lang="en-US" altLang="zh-CN" sz="2800" b="1"/>
              <a:t>	</a:t>
            </a:r>
            <a:r>
              <a:rPr lang="en-US" altLang="zh-CN" sz="2800"/>
              <a:t>no node has a copy of the cache block</a:t>
            </a:r>
            <a:endParaRPr lang="en-US" altLang="zh-CN" sz="2800" b="1"/>
          </a:p>
          <a:p>
            <a:pPr eaLnBrk="1" hangingPunct="1">
              <a:lnSpc>
                <a:spcPct val="90000"/>
              </a:lnSpc>
            </a:pPr>
            <a:r>
              <a:rPr lang="en-US" altLang="zh-CN" sz="2800" b="1">
                <a:solidFill>
                  <a:srgbClr val="00B0F0"/>
                </a:solidFill>
              </a:rPr>
              <a:t>Modified</a:t>
            </a:r>
            <a:endParaRPr lang="en-US" altLang="zh-CN" sz="2800" b="1">
              <a:solidFill>
                <a:srgbClr val="00B0F0"/>
              </a:solidFill>
            </a:endParaRPr>
          </a:p>
          <a:p>
            <a:pPr eaLnBrk="1" hangingPunct="1">
              <a:lnSpc>
                <a:spcPct val="90000"/>
              </a:lnSpc>
              <a:buFontTx/>
              <a:buNone/>
            </a:pPr>
            <a:r>
              <a:rPr lang="en-US" altLang="zh-CN" sz="2800" b="1"/>
              <a:t>	</a:t>
            </a:r>
            <a:r>
              <a:rPr lang="en-US" altLang="zh-CN" sz="2800"/>
              <a:t>exactly one node has a copy of the cache block, and it has written the block, so the memory copy is out of date</a:t>
            </a:r>
            <a:endParaRPr lang="en-US" altLang="zh-CN" sz="2800" b="1"/>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1524000" y="2362200"/>
            <a:ext cx="2743200" cy="1475999"/>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AutoShape 13"/>
          <p:cNvSpPr>
            <a:spLocks noChangeArrowheads="1"/>
          </p:cNvSpPr>
          <p:nvPr/>
        </p:nvSpPr>
        <p:spPr bwMode="auto">
          <a:xfrm>
            <a:off x="1522800" y="2361600"/>
            <a:ext cx="2743200" cy="1475999"/>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1524000" y="2362201"/>
            <a:ext cx="2743200" cy="9906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p:cNvSpPr>
            <a:spLocks noChangeArrowheads="1"/>
          </p:cNvSpPr>
          <p:nvPr/>
        </p:nvSpPr>
        <p:spPr bwMode="auto">
          <a:xfrm>
            <a:off x="1522800" y="5580000"/>
            <a:ext cx="2743200" cy="3096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1524000" y="3858001"/>
            <a:ext cx="2743200" cy="1704599"/>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p:cNvSpPr>
            <a:spLocks noChangeArrowheads="1"/>
          </p:cNvSpPr>
          <p:nvPr/>
        </p:nvSpPr>
        <p:spPr bwMode="auto">
          <a:xfrm>
            <a:off x="1522800" y="3859200"/>
            <a:ext cx="2743200" cy="1704599"/>
          </a:xfrm>
          <a:prstGeom prst="roundRect">
            <a:avLst>
              <a:gd name="adj" fmla="val 16667"/>
            </a:avLst>
          </a:prstGeom>
          <a:noFill/>
          <a:ln w="38100">
            <a:solidFill>
              <a:srgbClr val="00B0F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0" y="3352801"/>
            <a:ext cx="4267200" cy="485574"/>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p:cNvSpPr>
            <a:spLocks noChangeArrowheads="1"/>
          </p:cNvSpPr>
          <p:nvPr/>
        </p:nvSpPr>
        <p:spPr bwMode="auto">
          <a:xfrm>
            <a:off x="0" y="4140000"/>
            <a:ext cx="4266000" cy="7368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92D050"/>
                </a:solidFill>
                <a:latin typeface="Arial" panose="020B0604020202020204" pitchFamily="34" charset="0"/>
              </a:rPr>
              <a:t>h</a:t>
            </a:r>
            <a:r>
              <a:rPr lang="en-US" altLang="zh-CN" sz="2000" b="1" dirty="0">
                <a:solidFill>
                  <a:srgbClr val="92D050"/>
                </a:solidFill>
                <a:latin typeface="Arial" panose="020B0604020202020204" pitchFamily="34" charset="0"/>
              </a:rPr>
              <a:t>ome node reads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endPar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0" y="3352801"/>
            <a:ext cx="4267200" cy="485574"/>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p:cNvSpPr>
            <a:spLocks noChangeArrowheads="1"/>
          </p:cNvSpPr>
          <p:nvPr/>
        </p:nvSpPr>
        <p:spPr bwMode="auto">
          <a:xfrm>
            <a:off x="0" y="4860000"/>
            <a:ext cx="4266000" cy="7368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lang="en-US" altLang="zh-CN" sz="2000" b="1" dirty="0">
                <a:solidFill>
                  <a:srgbClr val="92D050"/>
                </a:solidFill>
                <a:latin typeface="Arial" panose="020B0604020202020204" pitchFamily="34" charset="0"/>
              </a:rPr>
              <a:t>h</a:t>
            </a:r>
            <a:r>
              <a:rPr lang="en-US" altLang="zh-CN" sz="2000" b="1" dirty="0">
                <a:solidFill>
                  <a:srgbClr val="92D050"/>
                </a:solidFill>
                <a:latin typeface="Arial" panose="020B0604020202020204" pitchFamily="34" charset="0"/>
              </a:rPr>
              <a:t>ome node writes and invalidates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endPar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endParaRPr lang="en-US" altLang="zh-CN" sz="4000"/>
          </a:p>
        </p:txBody>
      </p:sp>
      <p:pic>
        <p:nvPicPr>
          <p:cNvPr id="142338"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endPar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5" name="AutoShape 13"/>
          <p:cNvSpPr>
            <a:spLocks noChangeArrowheads="1"/>
          </p:cNvSpPr>
          <p:nvPr/>
        </p:nvSpPr>
        <p:spPr bwMode="auto">
          <a:xfrm>
            <a:off x="0" y="5868000"/>
            <a:ext cx="4267200" cy="3600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p:cNvSpPr>
            <a:spLocks noChangeArrowheads="1"/>
          </p:cNvSpPr>
          <p:nvPr/>
        </p:nvSpPr>
        <p:spPr bwMode="auto">
          <a:xfrm>
            <a:off x="0" y="4114800"/>
            <a:ext cx="4266000" cy="1482000"/>
          </a:xfrm>
          <a:prstGeom prst="roundRect">
            <a:avLst>
              <a:gd name="adj" fmla="val 16667"/>
            </a:avLst>
          </a:prstGeom>
          <a:noFill/>
          <a:ln w="38100">
            <a:solidFill>
              <a:srgbClr val="92D050"/>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17455</Words>
  <Application>WPS 演示</Application>
  <PresentationFormat>On-screen Show (4:3)</PresentationFormat>
  <Paragraphs>882</Paragraphs>
  <Slides>107</Slides>
  <Notes>77</Notes>
  <HiddenSlides>0</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107</vt:i4>
      </vt:variant>
    </vt:vector>
  </HeadingPairs>
  <TitlesOfParts>
    <vt:vector size="118" baseType="lpstr">
      <vt:lpstr>Arial</vt:lpstr>
      <vt:lpstr>宋体</vt:lpstr>
      <vt:lpstr>Wingdings</vt:lpstr>
      <vt:lpstr>Verdana</vt:lpstr>
      <vt:lpstr>Verdana</vt:lpstr>
      <vt:lpstr>微软雅黑</vt:lpstr>
      <vt:lpstr>Arial Unicode MS</vt:lpstr>
      <vt:lpstr>Times New Roman</vt:lpstr>
      <vt:lpstr>2_默认设计模板</vt:lpstr>
      <vt:lpstr>默认设计模板</vt:lpstr>
      <vt:lpstr>1_默认设计模板</vt:lpstr>
      <vt:lpstr>Thread-Level Parallelism Coherence</vt:lpstr>
      <vt:lpstr>ILP -&gt; TLP</vt:lpstr>
      <vt:lpstr>ILP -&gt; TLP</vt:lpstr>
      <vt:lpstr>MIMD multiple instruction streams multiple data streams</vt:lpstr>
      <vt:lpstr>multiprocessors multiple instruction streams multiple data streams</vt:lpstr>
      <vt:lpstr>multiprocessors multiple instruction streams multiple data streams</vt:lpstr>
      <vt:lpstr>Exploiting TLP</vt:lpstr>
      <vt:lpstr>Outline</vt:lpstr>
      <vt:lpstr>Outline</vt:lpstr>
      <vt:lpstr>Multiprocessor Architecture</vt:lpstr>
      <vt:lpstr>Centralized Shared-Memory</vt:lpstr>
      <vt:lpstr>Centralized Shared-Memory</vt:lpstr>
      <vt:lpstr>Centralized Shared-Memory</vt:lpstr>
      <vt:lpstr>Distributed Shared Memory</vt:lpstr>
      <vt:lpstr>Distributed Shared Memory</vt:lpstr>
      <vt:lpstr>Distributed Shared Memory</vt:lpstr>
      <vt:lpstr>Distributed Shared Memory</vt:lpstr>
      <vt:lpstr>Hurdles of Parallel Processing</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High Communication Cost</vt:lpstr>
      <vt:lpstr>High Communication Cost</vt:lpstr>
      <vt:lpstr>High Communication Cost</vt:lpstr>
      <vt:lpstr>High Communication Cost</vt:lpstr>
      <vt:lpstr>High Communication Cost</vt:lpstr>
      <vt:lpstr>Improve Parallel Processing</vt:lpstr>
      <vt:lpstr>Outline</vt:lpstr>
      <vt:lpstr>Centralized Shared-Memory</vt:lpstr>
      <vt:lpstr>Centralized Shared-Memory</vt:lpstr>
      <vt:lpstr>Centralized Shared-Memory</vt:lpstr>
      <vt:lpstr>Centralized Shared-Memory</vt:lpstr>
      <vt:lpstr>Centralized Shared-Memory</vt:lpstr>
      <vt:lpstr>Cache Coherence Problem</vt:lpstr>
      <vt:lpstr>Cache Coherence Problem</vt:lpstr>
      <vt:lpstr>Cache Coherence Problem</vt:lpstr>
      <vt:lpstr>Coherence Property: 1/3</vt:lpstr>
      <vt:lpstr>Coherence Property: 2/3</vt:lpstr>
      <vt:lpstr>Coherence Property: 3/3</vt:lpstr>
      <vt:lpstr>Consistency</vt:lpstr>
      <vt:lpstr>Consistency</vt:lpstr>
      <vt:lpstr>how to enforce coherence? </vt:lpstr>
      <vt:lpstr>Cache Coherence Protocols</vt:lpstr>
      <vt:lpstr>Snooping Coherence Protocol</vt:lpstr>
      <vt:lpstr>Snooping Coherence Protocol</vt:lpstr>
      <vt:lpstr>Snooping Coherence Protocol</vt:lpstr>
      <vt:lpstr>Snooping Coherence Protocol</vt:lpstr>
      <vt:lpstr>Snooping Coherence Protocol</vt:lpstr>
      <vt:lpstr>Snooping Coherence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MSI Extensions: MESI</vt:lpstr>
      <vt:lpstr>MSI Extensions: MESI</vt:lpstr>
      <vt:lpstr>MSI Extensions: MOESI</vt:lpstr>
      <vt:lpstr>MSI Extensions: MOESI</vt:lpstr>
      <vt:lpstr>MSI Extensions: MOESI</vt:lpstr>
      <vt:lpstr>Centralized Shared-Memory</vt:lpstr>
      <vt:lpstr>Write Invalidate Protocol</vt:lpstr>
      <vt:lpstr>Increase Snoop Bandwidth</vt:lpstr>
      <vt:lpstr>Increase Snoop Bandwidth</vt:lpstr>
      <vt:lpstr>Coherence Miss</vt:lpstr>
      <vt:lpstr>Coherence Miss</vt:lpstr>
      <vt:lpstr>Coherence Miss</vt:lpstr>
      <vt:lpstr>Coherence Miss</vt:lpstr>
      <vt:lpstr>Coherence Miss</vt:lpstr>
      <vt:lpstr>Coherence Miss</vt:lpstr>
      <vt:lpstr>Coherence Miss</vt:lpstr>
      <vt:lpstr>Coherence Miss</vt:lpstr>
      <vt:lpstr>Outline</vt:lpstr>
      <vt:lpstr>PowerPoint 演示文稿</vt:lpstr>
      <vt:lpstr>PowerPoint 演示文稿</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Write Invalidate Protocol</vt:lpstr>
      <vt:lpstr>Directory Protocol</vt:lpstr>
      <vt:lpstr>Directory Protocol</vt:lpstr>
      <vt:lpstr>Review</vt:lpstr>
      <vt:lpstr>PowerPoint 演示文稿</vt:lpstr>
      <vt:lpstr>PowerPoint 演示文稿</vt:lpstr>
      <vt:lpstr>PowerPoint 演示文稿</vt:lpstr>
      <vt:lpstr>#What’s More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   」</cp:lastModifiedBy>
  <cp:revision>2653</cp:revision>
  <cp:lastPrinted>2113-01-01T00:00:00Z</cp:lastPrinted>
  <dcterms:created xsi:type="dcterms:W3CDTF">2113-01-01T00:00:00Z</dcterms:created>
  <dcterms:modified xsi:type="dcterms:W3CDTF">2022-01-03T15:41:54Z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ICV">
    <vt:lpwstr>A7AD7A204CB046AFA7FF1D7BDDCD264B</vt:lpwstr>
  </property>
  <property fmtid="{D5CDD505-2E9C-101B-9397-08002B2CF9AE}" pid="4" name="KSOProductBuildVer">
    <vt:lpwstr>2052-11.1.0.11194</vt:lpwstr>
  </property>
</Properties>
</file>

<file path=docProps/thumbnail.jpeg>
</file>